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7" r:id="rId5"/>
    <p:sldId id="328" r:id="rId6"/>
    <p:sldId id="332" r:id="rId7"/>
    <p:sldId id="291" r:id="rId8"/>
    <p:sldId id="322" r:id="rId9"/>
    <p:sldId id="323" r:id="rId10"/>
    <p:sldId id="326" r:id="rId11"/>
    <p:sldId id="324" r:id="rId12"/>
    <p:sldId id="325" r:id="rId13"/>
    <p:sldId id="327" r:id="rId14"/>
    <p:sldId id="329" r:id="rId15"/>
    <p:sldId id="331" r:id="rId16"/>
    <p:sldId id="321" r:id="rId17"/>
    <p:sldId id="299" r:id="rId18"/>
    <p:sldId id="330" r:id="rId19"/>
    <p:sldId id="306" r:id="rId20"/>
    <p:sldId id="300" r:id="rId21"/>
    <p:sldId id="303" r:id="rId22"/>
    <p:sldId id="295" r:id="rId23"/>
    <p:sldId id="304" r:id="rId24"/>
    <p:sldId id="305" r:id="rId25"/>
    <p:sldId id="307" r:id="rId26"/>
    <p:sldId id="308" r:id="rId27"/>
    <p:sldId id="320" r:id="rId28"/>
    <p:sldId id="293" r:id="rId29"/>
    <p:sldId id="294" r:id="rId30"/>
    <p:sldId id="297" r:id="rId31"/>
    <p:sldId id="333" r:id="rId32"/>
    <p:sldId id="334" r:id="rId33"/>
    <p:sldId id="310" r:id="rId34"/>
    <p:sldId id="311" r:id="rId35"/>
    <p:sldId id="313" r:id="rId36"/>
    <p:sldId id="314" r:id="rId37"/>
    <p:sldId id="315" r:id="rId38"/>
    <p:sldId id="316" r:id="rId39"/>
    <p:sldId id="312" r:id="rId40"/>
    <p:sldId id="317"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94050" autoAdjust="0"/>
  </p:normalViewPr>
  <p:slideViewPr>
    <p:cSldViewPr snapToGrid="0">
      <p:cViewPr varScale="1">
        <p:scale>
          <a:sx n="97" d="100"/>
          <a:sy n="97" d="100"/>
        </p:scale>
        <p:origin x="10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8/24/23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a:t>
            </a:fld>
            <a:endParaRPr lang="en-PH"/>
          </a:p>
        </p:txBody>
      </p:sp>
    </p:spTree>
    <p:extLst>
      <p:ext uri="{BB962C8B-B14F-4D97-AF65-F5344CB8AC3E}">
        <p14:creationId xmlns:p14="http://schemas.microsoft.com/office/powerpoint/2010/main" val="1338840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329079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162745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305972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2584890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367300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418257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2847896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69170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2950580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180289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a:t>
            </a:fld>
            <a:endParaRPr lang="en-PH"/>
          </a:p>
        </p:txBody>
      </p:sp>
    </p:spTree>
    <p:extLst>
      <p:ext uri="{BB962C8B-B14F-4D97-AF65-F5344CB8AC3E}">
        <p14:creationId xmlns:p14="http://schemas.microsoft.com/office/powerpoint/2010/main" val="2086970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369357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1483015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372178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7258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1505021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2299945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325930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1587319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1547116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344502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1297667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3150083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1731263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176026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3294022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3206125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1232146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36</a:t>
            </a:fld>
            <a:endParaRPr lang="en-PH"/>
          </a:p>
        </p:txBody>
      </p:sp>
    </p:spTree>
    <p:extLst>
      <p:ext uri="{BB962C8B-B14F-4D97-AF65-F5344CB8AC3E}">
        <p14:creationId xmlns:p14="http://schemas.microsoft.com/office/powerpoint/2010/main" val="163682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37</a:t>
            </a:fld>
            <a:endParaRPr lang="en-PH"/>
          </a:p>
        </p:txBody>
      </p:sp>
    </p:spTree>
    <p:extLst>
      <p:ext uri="{BB962C8B-B14F-4D97-AF65-F5344CB8AC3E}">
        <p14:creationId xmlns:p14="http://schemas.microsoft.com/office/powerpoint/2010/main" val="632245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38</a:t>
            </a:fld>
            <a:endParaRPr lang="en-PH"/>
          </a:p>
        </p:txBody>
      </p:sp>
    </p:spTree>
    <p:extLst>
      <p:ext uri="{BB962C8B-B14F-4D97-AF65-F5344CB8AC3E}">
        <p14:creationId xmlns:p14="http://schemas.microsoft.com/office/powerpoint/2010/main" val="385477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126563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338695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3718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93256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77288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4005288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8/24/23</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8/24/23</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ideo" Target="https://www.youtube.com/embed/cQ54GDm1eL0?feature=oembed" TargetMode="External"/><Relationship Id="rId5" Type="http://schemas.openxmlformats.org/officeDocument/2006/relationships/image" Target="../media/image3.jpe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3.sv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1.gif"/></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6.gif"/></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4.gif"/><Relationship Id="rId5" Type="http://schemas.openxmlformats.org/officeDocument/2006/relationships/image" Target="../media/image26.gif"/><Relationship Id="rId4" Type="http://schemas.openxmlformats.org/officeDocument/2006/relationships/image" Target="../media/image21.gif"/></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1.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normAutofit/>
          </a:bodyPr>
          <a:lstStyle/>
          <a:p>
            <a:r>
              <a:rPr lang="en-PH" sz="5000" b="1" dirty="0"/>
              <a:t>Introduction to Machine Learning</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a:xfrm>
            <a:off x="1524000" y="3827506"/>
            <a:ext cx="9144000" cy="1655762"/>
          </a:xfrm>
        </p:spPr>
        <p:txBody>
          <a:bodyPr>
            <a:normAutofit fontScale="92500" lnSpcReduction="20000"/>
          </a:bodyPr>
          <a:lstStyle/>
          <a:p>
            <a:pPr algn="l"/>
            <a:endParaRPr lang="en-PH" sz="2000" dirty="0"/>
          </a:p>
          <a:p>
            <a:pPr algn="l"/>
            <a:r>
              <a:rPr lang="en-PH" sz="2000" b="1" dirty="0"/>
              <a:t>Presented by:</a:t>
            </a:r>
          </a:p>
          <a:p>
            <a:pPr algn="l"/>
            <a:r>
              <a:rPr lang="en-PH" sz="2000" dirty="0"/>
              <a:t>Elizer Ponio Jr.</a:t>
            </a:r>
          </a:p>
          <a:p>
            <a:pPr algn="l"/>
            <a:r>
              <a:rPr lang="en-PH" sz="2000" dirty="0"/>
              <a:t>Department of Computer Science</a:t>
            </a:r>
          </a:p>
          <a:p>
            <a:pPr algn="l"/>
            <a:r>
              <a:rPr lang="en-PH" sz="2000" dirty="0"/>
              <a:t>College of Computing and Information Technologies</a:t>
            </a:r>
          </a:p>
          <a:p>
            <a:pPr algn="l"/>
            <a:endParaRPr lang="en-PH"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b="1" dirty="0">
              <a:solidFill>
                <a:schemeClr val="tx1"/>
              </a:solidFill>
            </a:endParaRP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208903" cy="3693319"/>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AI Players</a:t>
            </a:r>
          </a:p>
          <a:p>
            <a:endParaRPr lang="en-US" sz="2400" b="1" dirty="0">
              <a:latin typeface="Calibri Light (Headings)"/>
            </a:endParaRPr>
          </a:p>
          <a:p>
            <a:r>
              <a:rPr lang="en-US" sz="3000" dirty="0">
                <a:solidFill>
                  <a:srgbClr val="374151"/>
                </a:solidFill>
                <a:latin typeface="Calibri Light (Headings)"/>
              </a:rPr>
              <a:t>Machine learning </a:t>
            </a:r>
            <a:r>
              <a:rPr lang="en-US" sz="3000" b="0" i="0" dirty="0">
                <a:solidFill>
                  <a:srgbClr val="374151"/>
                </a:solidFill>
                <a:effectLst/>
                <a:latin typeface="Calibri Light (Headings)"/>
              </a:rPr>
              <a:t>led to the creation of powerful programs such as </a:t>
            </a:r>
            <a:r>
              <a:rPr lang="en-US" sz="3000" b="1" i="0" dirty="0">
                <a:solidFill>
                  <a:srgbClr val="7030A0"/>
                </a:solidFill>
                <a:effectLst/>
                <a:latin typeface="Calibri Light (Headings)"/>
              </a:rPr>
              <a:t>Open AI Five, </a:t>
            </a:r>
            <a:r>
              <a:rPr lang="en-US" sz="3000" b="1" i="0" dirty="0" err="1">
                <a:solidFill>
                  <a:srgbClr val="7030A0"/>
                </a:solidFill>
                <a:effectLst/>
                <a:latin typeface="Calibri Light (Headings)"/>
              </a:rPr>
              <a:t>AlphaZero</a:t>
            </a:r>
            <a:r>
              <a:rPr lang="en-US" sz="3000" b="1" i="0" dirty="0">
                <a:solidFill>
                  <a:srgbClr val="7030A0"/>
                </a:solidFill>
                <a:effectLst/>
                <a:latin typeface="Calibri Light (Headings)"/>
              </a:rPr>
              <a:t>, AlphaGo</a:t>
            </a:r>
            <a:r>
              <a:rPr lang="en-US" sz="3000" b="0" i="0" dirty="0">
                <a:solidFill>
                  <a:srgbClr val="374151"/>
                </a:solidFill>
                <a:effectLst/>
                <a:latin typeface="Calibri Light (Headings)"/>
              </a:rPr>
              <a:t>. They have achieved superhuman performance and have become invaluable tools for analyzing and learning from games.</a:t>
            </a:r>
          </a:p>
        </p:txBody>
      </p:sp>
      <p:pic>
        <p:nvPicPr>
          <p:cNvPr id="9" name="Picture 8" descr="A video game screen shot&#10;&#10;Description automatically generated">
            <a:extLst>
              <a:ext uri="{FF2B5EF4-FFF2-40B4-BE49-F238E27FC236}">
                <a16:creationId xmlns:a16="http://schemas.microsoft.com/office/drawing/2014/main" id="{AA76DB44-C990-A528-4230-E11657F66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257" y="1242045"/>
            <a:ext cx="2753482" cy="1835196"/>
          </a:xfrm>
          <a:prstGeom prst="rect">
            <a:avLst/>
          </a:prstGeom>
          <a:effectLst>
            <a:outerShdw blurRad="50800" dist="38100" dir="2700000" algn="tl" rotWithShape="0">
              <a:prstClr val="black">
                <a:alpha val="40000"/>
              </a:prstClr>
            </a:outerShdw>
          </a:effectLst>
        </p:spPr>
      </p:pic>
      <p:pic>
        <p:nvPicPr>
          <p:cNvPr id="11" name="Picture 10" descr="A person sitting in front of a board game&#10;&#10;Description automatically generated">
            <a:extLst>
              <a:ext uri="{FF2B5EF4-FFF2-40B4-BE49-F238E27FC236}">
                <a16:creationId xmlns:a16="http://schemas.microsoft.com/office/drawing/2014/main" id="{5738465D-BBA9-C98F-BBEB-0DCBD3E53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257" y="3391898"/>
            <a:ext cx="2708378" cy="2030987"/>
          </a:xfrm>
          <a:prstGeom prst="rect">
            <a:avLst/>
          </a:prstGeom>
          <a:effectLst>
            <a:outerShdw blurRad="50800" dist="38100" dir="2700000" algn="tl" rotWithShape="0">
              <a:prstClr val="black">
                <a:alpha val="40000"/>
              </a:prstClr>
            </a:outerShdw>
          </a:effectLst>
        </p:spPr>
      </p:pic>
      <p:pic>
        <p:nvPicPr>
          <p:cNvPr id="13" name="Picture 12" descr="A chess board with chess pieces&#10;&#10;Description automatically generated">
            <a:extLst>
              <a:ext uri="{FF2B5EF4-FFF2-40B4-BE49-F238E27FC236}">
                <a16:creationId xmlns:a16="http://schemas.microsoft.com/office/drawing/2014/main" id="{3CF16DF4-942C-1725-5A08-CFE6BEB1F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432" y="204860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893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431891" cy="830997"/>
          </a:xfrm>
          <a:prstGeom prst="rect">
            <a:avLst/>
          </a:prstGeom>
          <a:noFill/>
        </p:spPr>
        <p:txBody>
          <a:bodyPr wrap="square" rtlCol="0">
            <a:spAutoFit/>
          </a:bodyPr>
          <a:lstStyle/>
          <a:p>
            <a:r>
              <a:rPr lang="en-US" sz="2400" b="1" dirty="0">
                <a:latin typeface="Calibri Light (Headings)"/>
              </a:rPr>
              <a:t>5. Synthesizing and Generating videos and images</a:t>
            </a:r>
            <a:endParaRPr lang="en-US" sz="2400" b="1" i="0" dirty="0">
              <a:effectLst/>
              <a:latin typeface="Calibri Light (Headings)"/>
            </a:endParaRPr>
          </a:p>
          <a:p>
            <a:endParaRPr lang="en-US" sz="2400" b="1" dirty="0">
              <a:latin typeface="Calibri Light (Headings)"/>
            </a:endParaRPr>
          </a:p>
        </p:txBody>
      </p:sp>
      <p:pic>
        <p:nvPicPr>
          <p:cNvPr id="9" name="Picture 8" descr="A dog riding a bicycle&#10;&#10;Description automatically generated">
            <a:extLst>
              <a:ext uri="{FF2B5EF4-FFF2-40B4-BE49-F238E27FC236}">
                <a16:creationId xmlns:a16="http://schemas.microsoft.com/office/drawing/2014/main" id="{28C0A194-CD77-E8E1-D97E-CA2AE2730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930" y="3479035"/>
            <a:ext cx="2521714" cy="2521714"/>
          </a:xfrm>
          <a:prstGeom prst="rect">
            <a:avLst/>
          </a:prstGeom>
          <a:effectLst>
            <a:outerShdw blurRad="50800" dist="38100" dir="2700000" algn="tl" rotWithShape="0">
              <a:prstClr val="black">
                <a:alpha val="40000"/>
              </a:prstClr>
            </a:outerShdw>
          </a:effectLst>
        </p:spPr>
      </p:pic>
      <p:pic>
        <p:nvPicPr>
          <p:cNvPr id="11" name="Picture 10" descr="A collage of a person with a beard&#10;&#10;Description automatically generated">
            <a:extLst>
              <a:ext uri="{FF2B5EF4-FFF2-40B4-BE49-F238E27FC236}">
                <a16:creationId xmlns:a16="http://schemas.microsoft.com/office/drawing/2014/main" id="{466098BE-08DD-1A62-F6D2-86EF9B523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67" y="2216525"/>
            <a:ext cx="3241028" cy="3476965"/>
          </a:xfrm>
          <a:prstGeom prst="rect">
            <a:avLst/>
          </a:prstGeom>
          <a:effectLst>
            <a:outerShdw blurRad="50800" dist="38100" dir="2700000" algn="tl" rotWithShape="0">
              <a:prstClr val="black">
                <a:alpha val="40000"/>
              </a:prstClr>
            </a:outerShdw>
          </a:effectLst>
        </p:spPr>
      </p:pic>
      <p:pic>
        <p:nvPicPr>
          <p:cNvPr id="13" name="Picture 12" descr="A dog wearing a hat and a horse&#10;&#10;Description automatically generated">
            <a:extLst>
              <a:ext uri="{FF2B5EF4-FFF2-40B4-BE49-F238E27FC236}">
                <a16:creationId xmlns:a16="http://schemas.microsoft.com/office/drawing/2014/main" id="{F5A6E58D-BB5B-6DC3-81A9-6F99FF3C85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7359" y="1922020"/>
            <a:ext cx="5190306" cy="25951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921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3441700" y="1994618"/>
            <a:ext cx="5308600" cy="1015663"/>
          </a:xfrm>
          <a:prstGeom prst="rect">
            <a:avLst/>
          </a:prstGeom>
          <a:noFill/>
        </p:spPr>
        <p:txBody>
          <a:bodyPr wrap="square" rtlCol="0">
            <a:spAutoFit/>
          </a:bodyPr>
          <a:lstStyle/>
          <a:p>
            <a:r>
              <a:rPr lang="en-US" sz="6000" b="1" dirty="0">
                <a:latin typeface="Calibri Light (Headings)"/>
              </a:rPr>
              <a:t>And many more!</a:t>
            </a:r>
          </a:p>
        </p:txBody>
      </p:sp>
      <p:pic>
        <p:nvPicPr>
          <p:cNvPr id="5" name="Picture 4" descr="A black text on a white background&#10;&#10;Description automatically generated">
            <a:extLst>
              <a:ext uri="{FF2B5EF4-FFF2-40B4-BE49-F238E27FC236}">
                <a16:creationId xmlns:a16="http://schemas.microsoft.com/office/drawing/2014/main" id="{171EAE78-E03A-AD12-FA08-755E2F342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587" y="4208007"/>
            <a:ext cx="3943350" cy="1152525"/>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861D8E52-3ECE-0171-7304-1E3B20B15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212" y="3972073"/>
            <a:ext cx="2952750" cy="1552575"/>
          </a:xfrm>
          <a:prstGeom prst="rect">
            <a:avLst/>
          </a:prstGeom>
        </p:spPr>
      </p:pic>
    </p:spTree>
    <p:extLst>
      <p:ext uri="{BB962C8B-B14F-4D97-AF65-F5344CB8AC3E}">
        <p14:creationId xmlns:p14="http://schemas.microsoft.com/office/powerpoint/2010/main" val="220365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i="0" dirty="0">
              <a:solidFill>
                <a:srgbClr val="252C33"/>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latin typeface="Calibri Light (Headings)"/>
              </a:rPr>
              <a:t>What is Machine Learning?</a:t>
            </a:r>
            <a:endParaRPr lang="en-US" sz="2900" b="1" i="0" dirty="0">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350723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7" name="Picture 6">
            <a:extLst>
              <a:ext uri="{FF2B5EF4-FFF2-40B4-BE49-F238E27FC236}">
                <a16:creationId xmlns:a16="http://schemas.microsoft.com/office/drawing/2014/main" id="{9A4D23F2-5986-14BC-4950-28A865DC6F9D}"/>
              </a:ext>
            </a:extLst>
          </p:cNvPr>
          <p:cNvPicPr>
            <a:picLocks noChangeAspect="1"/>
          </p:cNvPicPr>
          <p:nvPr/>
        </p:nvPicPr>
        <p:blipFill>
          <a:blip r:embed="rId4"/>
          <a:stretch>
            <a:fillRect/>
          </a:stretch>
        </p:blipFill>
        <p:spPr>
          <a:xfrm>
            <a:off x="5679187" y="1215609"/>
            <a:ext cx="5793752" cy="4818691"/>
          </a:xfrm>
          <a:prstGeom prst="rect">
            <a:avLst/>
          </a:prstGeom>
        </p:spPr>
      </p:pic>
      <p:sp>
        <p:nvSpPr>
          <p:cNvPr id="8" name="TextBox 7">
            <a:extLst>
              <a:ext uri="{FF2B5EF4-FFF2-40B4-BE49-F238E27FC236}">
                <a16:creationId xmlns:a16="http://schemas.microsoft.com/office/drawing/2014/main" id="{DA4955BF-4F37-CB61-3F37-89437A452A86}"/>
              </a:ext>
            </a:extLst>
          </p:cNvPr>
          <p:cNvSpPr txBox="1"/>
          <p:nvPr/>
        </p:nvSpPr>
        <p:spPr>
          <a:xfrm>
            <a:off x="211470" y="1582564"/>
            <a:ext cx="5700815" cy="3970318"/>
          </a:xfrm>
          <a:prstGeom prst="rect">
            <a:avLst/>
          </a:prstGeom>
          <a:noFill/>
        </p:spPr>
        <p:txBody>
          <a:bodyPr wrap="square" rtlCol="0">
            <a:spAutoFit/>
          </a:bodyPr>
          <a:lstStyle/>
          <a:p>
            <a:r>
              <a:rPr lang="en-US" sz="2800" b="1" dirty="0">
                <a:solidFill>
                  <a:srgbClr val="0070C0"/>
                </a:solidFill>
                <a:latin typeface="Calibri Light (Headings)"/>
              </a:rPr>
              <a:t>Artificial Intelligence (AI) </a:t>
            </a:r>
            <a:r>
              <a:rPr lang="en-US" sz="2800" b="0" i="0" dirty="0">
                <a:effectLst/>
                <a:latin typeface="Calibri Light (Headings)"/>
              </a:rPr>
              <a:t>refers to the </a:t>
            </a:r>
          </a:p>
          <a:p>
            <a:r>
              <a:rPr lang="en-US" sz="2800" b="0" i="0" dirty="0">
                <a:effectLst/>
                <a:latin typeface="Calibri Light (Headings)"/>
              </a:rPr>
              <a:t>simulation of human intelligence </a:t>
            </a:r>
          </a:p>
          <a:p>
            <a:r>
              <a:rPr lang="en-US" sz="2800" b="0" i="0" dirty="0">
                <a:effectLst/>
                <a:latin typeface="Calibri Light (Headings)"/>
              </a:rPr>
              <a:t>in machines or any technique that enables computers to mimic human behavior.</a:t>
            </a:r>
          </a:p>
          <a:p>
            <a:endParaRPr lang="en-US" sz="2800" dirty="0">
              <a:latin typeface="Calibri Light (Headings)"/>
            </a:endParaRPr>
          </a:p>
          <a:p>
            <a:r>
              <a:rPr lang="en-US" sz="2800" b="0" i="0" dirty="0">
                <a:effectLst/>
                <a:latin typeface="Calibri Light (Headings)"/>
              </a:rPr>
              <a:t>One of those techniques is </a:t>
            </a:r>
            <a:r>
              <a:rPr lang="en-US" sz="2800" b="1" i="0" dirty="0">
                <a:solidFill>
                  <a:srgbClr val="0070C0"/>
                </a:solidFill>
                <a:effectLst/>
                <a:latin typeface="Calibri Light (Headings)"/>
              </a:rPr>
              <a:t>Machine Learning!</a:t>
            </a:r>
          </a:p>
          <a:p>
            <a:endParaRPr lang="en-PH" sz="2800" b="1" dirty="0">
              <a:latin typeface="Calibri Light (Headings)"/>
            </a:endParaRPr>
          </a:p>
        </p:txBody>
      </p:sp>
    </p:spTree>
    <p:extLst>
      <p:ext uri="{BB962C8B-B14F-4D97-AF65-F5344CB8AC3E}">
        <p14:creationId xmlns:p14="http://schemas.microsoft.com/office/powerpoint/2010/main" val="71110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2413337"/>
            <a:ext cx="9144000" cy="1015663"/>
          </a:xfrm>
          <a:prstGeom prst="rect">
            <a:avLst/>
          </a:prstGeom>
          <a:noFill/>
        </p:spPr>
        <p:txBody>
          <a:bodyPr wrap="square" rtlCol="0">
            <a:spAutoFit/>
          </a:bodyPr>
          <a:lstStyle/>
          <a:p>
            <a:r>
              <a:rPr lang="en-US" sz="3000" dirty="0"/>
              <a:t>In order to understand what machine learning is, </a:t>
            </a:r>
            <a:r>
              <a:rPr lang="en-US" sz="3000" b="1" dirty="0">
                <a:solidFill>
                  <a:srgbClr val="00B050"/>
                </a:solidFill>
              </a:rPr>
              <a:t>we need to learn how to think like one!</a:t>
            </a:r>
            <a:endParaRPr lang="en-PH" sz="3000" b="1" dirty="0">
              <a:solidFill>
                <a:srgbClr val="00B050"/>
              </a:solidFill>
            </a:endParaRPr>
          </a:p>
        </p:txBody>
      </p:sp>
    </p:spTree>
    <p:extLst>
      <p:ext uri="{BB962C8B-B14F-4D97-AF65-F5344CB8AC3E}">
        <p14:creationId xmlns:p14="http://schemas.microsoft.com/office/powerpoint/2010/main" val="92882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nvGraphicFramePr>
        <p:xfrm>
          <a:off x="1712297" y="2570072"/>
          <a:ext cx="8767405" cy="1717856"/>
        </p:xfrm>
        <a:graphic>
          <a:graphicData uri="http://schemas.openxmlformats.org/drawingml/2006/table">
            <a:tbl>
              <a:tblPr firstRow="1" bandRow="1">
                <a:tableStyleId>{D113A9D2-9D6B-4929-AA2D-F23B5EE8CBE7}</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20555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830997"/>
          </a:xfrm>
          <a:prstGeom prst="rect">
            <a:avLst/>
          </a:prstGeom>
          <a:noFill/>
        </p:spPr>
        <p:txBody>
          <a:bodyPr wrap="square" rtlCol="0">
            <a:spAutoFit/>
          </a:bodyPr>
          <a:lstStyle/>
          <a:p>
            <a:r>
              <a:rPr lang="en-US" sz="2400" b="1" dirty="0"/>
              <a:t>Question: </a:t>
            </a:r>
            <a:r>
              <a:rPr lang="en-US" sz="2400" dirty="0"/>
              <a:t>What will be the output value if we have an input value of  </a:t>
            </a:r>
            <a:r>
              <a:rPr lang="en-US" sz="2400" b="1" dirty="0"/>
              <a:t>5</a:t>
            </a:r>
            <a:r>
              <a:rPr lang="en-US" sz="2400" dirty="0"/>
              <a:t>?</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860977701"/>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1897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3892895"/>
            <a:ext cx="8767404" cy="2031325"/>
          </a:xfrm>
          <a:prstGeom prst="rect">
            <a:avLst/>
          </a:prstGeom>
          <a:noFill/>
        </p:spPr>
        <p:txBody>
          <a:bodyPr wrap="square" rtlCol="0">
            <a:spAutoFit/>
          </a:bodyPr>
          <a:lstStyle/>
          <a:p>
            <a:r>
              <a:rPr lang="en-US" sz="2400" b="1" dirty="0"/>
              <a:t>Formula:       </a:t>
            </a:r>
          </a:p>
          <a:p>
            <a:br>
              <a:rPr lang="en-US" sz="2400" b="1" dirty="0"/>
            </a:br>
            <a:r>
              <a:rPr lang="en-US" sz="2400" b="1" dirty="0">
                <a:latin typeface="Cambria Math" panose="02040503050406030204" pitchFamily="18" charset="0"/>
                <a:ea typeface="Cambria Math" panose="02040503050406030204" pitchFamily="18" charset="0"/>
              </a:rPr>
              <a:t>Output = Input * 2</a:t>
            </a:r>
          </a:p>
          <a:p>
            <a:endParaRPr lang="en-US" sz="2400" b="1" dirty="0">
              <a:latin typeface="Cambria Math" panose="02040503050406030204" pitchFamily="18" charset="0"/>
              <a:ea typeface="Cambria Math" panose="02040503050406030204" pitchFamily="18" charset="0"/>
            </a:endParaRPr>
          </a:p>
          <a:p>
            <a:r>
              <a:rPr lang="en-US" sz="3000" b="1" dirty="0">
                <a:latin typeface="Cambria Math" panose="02040503050406030204" pitchFamily="18" charset="0"/>
                <a:ea typeface="Cambria Math" panose="02040503050406030204" pitchFamily="18" charset="0"/>
              </a:rPr>
              <a:t>f(x) = x * 2</a:t>
            </a:r>
            <a:endParaRPr lang="en-PH" sz="3000" b="1" dirty="0">
              <a:latin typeface="Cambria Math" panose="02040503050406030204" pitchFamily="18" charset="0"/>
              <a:ea typeface="Cambria Math" panose="02040503050406030204" pitchFamily="18" charset="0"/>
            </a:endParaRPr>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240767680"/>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10</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6441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4117451457"/>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796070">
                  <a:extLst>
                    <a:ext uri="{9D8B030D-6E8A-4147-A177-3AD203B41FA5}">
                      <a16:colId xmlns:a16="http://schemas.microsoft.com/office/drawing/2014/main" val="1238134438"/>
                    </a:ext>
                  </a:extLst>
                </a:gridCol>
                <a:gridCol w="1796070">
                  <a:extLst>
                    <a:ext uri="{9D8B030D-6E8A-4147-A177-3AD203B41FA5}">
                      <a16:colId xmlns:a16="http://schemas.microsoft.com/office/drawing/2014/main" val="294804074"/>
                    </a:ext>
                  </a:extLst>
                </a:gridCol>
                <a:gridCol w="1796070">
                  <a:extLst>
                    <a:ext uri="{9D8B030D-6E8A-4147-A177-3AD203B41FA5}">
                      <a16:colId xmlns:a16="http://schemas.microsoft.com/office/drawing/2014/main" val="410306732"/>
                    </a:ext>
                  </a:extLst>
                </a:gridCol>
                <a:gridCol w="1796070">
                  <a:extLst>
                    <a:ext uri="{9D8B030D-6E8A-4147-A177-3AD203B41FA5}">
                      <a16:colId xmlns:a16="http://schemas.microsoft.com/office/drawing/2014/main" val="3271794586"/>
                    </a:ext>
                  </a:extLst>
                </a:gridCol>
                <a:gridCol w="1796070">
                  <a:extLst>
                    <a:ext uri="{9D8B030D-6E8A-4147-A177-3AD203B41FA5}">
                      <a16:colId xmlns:a16="http://schemas.microsoft.com/office/drawing/2014/main" val="318476865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85122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12" name="obama">
            <a:hlinkClick r:id="" action="ppaction://media"/>
            <a:extLst>
              <a:ext uri="{FF2B5EF4-FFF2-40B4-BE49-F238E27FC236}">
                <a16:creationId xmlns:a16="http://schemas.microsoft.com/office/drawing/2014/main" id="{ADA638C5-2136-AB9E-2AD4-1A5FA10476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1849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6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850950115"/>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830997"/>
          </a:xfrm>
          <a:prstGeom prst="rect">
            <a:avLst/>
          </a:prstGeom>
          <a:noFill/>
        </p:spPr>
        <p:txBody>
          <a:bodyPr wrap="square" rtlCol="0">
            <a:spAutoFit/>
          </a:bodyPr>
          <a:lstStyle/>
          <a:p>
            <a:r>
              <a:rPr lang="en-US" sz="2400" b="1" dirty="0"/>
              <a:t>Question: </a:t>
            </a:r>
            <a:r>
              <a:rPr lang="en-US" sz="2400" dirty="0"/>
              <a:t>What will be the output value if we have an input value of  38?</a:t>
            </a:r>
            <a:endParaRPr lang="en-PH" sz="2400" dirty="0"/>
          </a:p>
        </p:txBody>
      </p:sp>
    </p:spTree>
    <p:extLst>
      <p:ext uri="{BB962C8B-B14F-4D97-AF65-F5344CB8AC3E}">
        <p14:creationId xmlns:p14="http://schemas.microsoft.com/office/powerpoint/2010/main" val="2342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287340141"/>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Celsius:</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Fahrenheit: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461885"/>
            <a:ext cx="8980350" cy="2862322"/>
          </a:xfrm>
          <a:prstGeom prst="rect">
            <a:avLst/>
          </a:prstGeom>
          <a:noFill/>
        </p:spPr>
        <p:txBody>
          <a:bodyPr wrap="square" rtlCol="0">
            <a:spAutoFit/>
          </a:bodyPr>
          <a:lstStyle/>
          <a:p>
            <a:r>
              <a:rPr lang="en-US" sz="2400" b="1" dirty="0"/>
              <a:t>Formula:</a:t>
            </a:r>
          </a:p>
          <a:p>
            <a:r>
              <a:rPr lang="en-US" sz="2400" b="1" dirty="0">
                <a:latin typeface="Cambria Math" panose="02040503050406030204" pitchFamily="18" charset="0"/>
                <a:ea typeface="Cambria Math" panose="02040503050406030204" pitchFamily="18" charset="0"/>
              </a:rPr>
              <a:t>F = C * 1.8 + 32	 	</a:t>
            </a:r>
          </a:p>
          <a:p>
            <a:endParaRPr lang="en-US" sz="2400" b="1" dirty="0">
              <a:latin typeface="Cambria Math" panose="02040503050406030204" pitchFamily="18" charset="0"/>
              <a:ea typeface="Cambria Math" panose="02040503050406030204" pitchFamily="18" charset="0"/>
            </a:endParaRPr>
          </a:p>
          <a:p>
            <a:r>
              <a:rPr lang="en-US" sz="2400" b="1" dirty="0">
                <a:latin typeface="Cambria Math" panose="02040503050406030204" pitchFamily="18" charset="0"/>
                <a:ea typeface="Cambria Math" panose="02040503050406030204" pitchFamily="18" charset="0"/>
              </a:rPr>
              <a:t>F = Fahrenheit</a:t>
            </a:r>
          </a:p>
          <a:p>
            <a:r>
              <a:rPr lang="en-US" sz="2400" b="1" dirty="0">
                <a:latin typeface="Cambria Math" panose="02040503050406030204" pitchFamily="18" charset="0"/>
                <a:ea typeface="Cambria Math" panose="02040503050406030204" pitchFamily="18" charset="0"/>
              </a:rPr>
              <a:t>C = Celsius</a:t>
            </a:r>
          </a:p>
          <a:p>
            <a:pPr algn="ctr"/>
            <a:r>
              <a:rPr lang="en-US" sz="3000" b="1" dirty="0">
                <a:latin typeface="Cambria Math" panose="02040503050406030204" pitchFamily="18" charset="0"/>
                <a:ea typeface="Cambria Math" panose="02040503050406030204" pitchFamily="18" charset="0"/>
              </a:rPr>
              <a:t>f(x) = x * 1.8 + 32</a:t>
            </a:r>
          </a:p>
          <a:p>
            <a:pPr algn="ctr"/>
            <a:endParaRPr lang="en-PH" sz="3000" dirty="0">
              <a:solidFill>
                <a:srgbClr val="FFC000"/>
              </a:solidFill>
            </a:endParaRPr>
          </a:p>
        </p:txBody>
      </p:sp>
    </p:spTree>
    <p:extLst>
      <p:ext uri="{BB962C8B-B14F-4D97-AF65-F5344CB8AC3E}">
        <p14:creationId xmlns:p14="http://schemas.microsoft.com/office/powerpoint/2010/main" val="178275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What you just did to figure out the relation between </a:t>
            </a:r>
            <a:r>
              <a:rPr lang="en-US" sz="3000" b="1" dirty="0">
                <a:solidFill>
                  <a:srgbClr val="00B050"/>
                </a:solidFill>
              </a:rPr>
              <a:t>inputs</a:t>
            </a:r>
            <a:r>
              <a:rPr lang="en-US" sz="3000" dirty="0"/>
              <a:t> and </a:t>
            </a:r>
            <a:r>
              <a:rPr lang="en-US" sz="3000" b="1" dirty="0">
                <a:solidFill>
                  <a:srgbClr val="FF0000"/>
                </a:solidFill>
              </a:rPr>
              <a:t>outputs</a:t>
            </a:r>
            <a:r>
              <a:rPr lang="en-US" sz="3000" b="1" dirty="0"/>
              <a:t> </a:t>
            </a:r>
            <a:r>
              <a:rPr lang="en-US" sz="3000" dirty="0"/>
              <a:t>is exactly what machine learning does!</a:t>
            </a:r>
            <a:endParaRPr lang="en-PH" sz="3000" b="1" dirty="0">
              <a:solidFill>
                <a:srgbClr val="00B050"/>
              </a:solidFill>
            </a:endParaRPr>
          </a:p>
        </p:txBody>
      </p:sp>
      <p:pic>
        <p:nvPicPr>
          <p:cNvPr id="6" name="Picture 5">
            <a:extLst>
              <a:ext uri="{FF2B5EF4-FFF2-40B4-BE49-F238E27FC236}">
                <a16:creationId xmlns:a16="http://schemas.microsoft.com/office/drawing/2014/main" id="{8661AEE5-C5DE-011B-4DD4-D3CF55429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386" y="2987208"/>
            <a:ext cx="3247861" cy="3247861"/>
          </a:xfrm>
          <a:prstGeom prst="rect">
            <a:avLst/>
          </a:prstGeom>
        </p:spPr>
      </p:pic>
    </p:spTree>
    <p:extLst>
      <p:ext uri="{BB962C8B-B14F-4D97-AF65-F5344CB8AC3E}">
        <p14:creationId xmlns:p14="http://schemas.microsoft.com/office/powerpoint/2010/main" val="40999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3093154"/>
          </a:xfrm>
          <a:prstGeom prst="rect">
            <a:avLst/>
          </a:prstGeom>
          <a:noFill/>
        </p:spPr>
        <p:txBody>
          <a:bodyPr wrap="square" rtlCol="0">
            <a:spAutoFit/>
          </a:bodyPr>
          <a:lstStyle/>
          <a:p>
            <a:r>
              <a:rPr lang="en-US" sz="3000" dirty="0"/>
              <a:t>Given a set of </a:t>
            </a:r>
            <a:r>
              <a:rPr lang="en-US" sz="3000" b="1" dirty="0">
                <a:solidFill>
                  <a:srgbClr val="00B050"/>
                </a:solidFill>
              </a:rPr>
              <a:t>inputs</a:t>
            </a:r>
            <a:r>
              <a:rPr lang="en-US" sz="3000" dirty="0"/>
              <a:t> and their corresponding </a:t>
            </a:r>
            <a:r>
              <a:rPr lang="en-US" sz="3000" b="1" dirty="0">
                <a:solidFill>
                  <a:srgbClr val="FF0000"/>
                </a:solidFill>
              </a:rPr>
              <a:t>outputs</a:t>
            </a:r>
            <a:r>
              <a:rPr lang="en-US" sz="3000" dirty="0"/>
              <a:t>, the goal in machine learning is to figure out the </a:t>
            </a:r>
            <a:r>
              <a:rPr lang="en-US" sz="3000" b="1" dirty="0">
                <a:solidFill>
                  <a:srgbClr val="7030A0"/>
                </a:solidFill>
              </a:rPr>
              <a:t>algorithm</a:t>
            </a:r>
            <a:r>
              <a:rPr lang="en-US" sz="3000" dirty="0"/>
              <a:t> to convert the </a:t>
            </a:r>
            <a:r>
              <a:rPr lang="en-US" sz="3000" b="1" dirty="0">
                <a:solidFill>
                  <a:srgbClr val="00B050"/>
                </a:solidFill>
              </a:rPr>
              <a:t>inputs</a:t>
            </a:r>
            <a:r>
              <a:rPr lang="en-US" sz="3000" dirty="0"/>
              <a:t> to the </a:t>
            </a:r>
            <a:r>
              <a:rPr lang="en-US" sz="3000" b="1" dirty="0">
                <a:solidFill>
                  <a:srgbClr val="FF0000"/>
                </a:solidFill>
              </a:rPr>
              <a:t>outputs</a:t>
            </a:r>
            <a:r>
              <a:rPr lang="en-US" sz="3000" dirty="0"/>
              <a:t>!</a:t>
            </a:r>
          </a:p>
          <a:p>
            <a:endParaRPr lang="en-US" sz="3000" b="1" dirty="0">
              <a:solidFill>
                <a:srgbClr val="00B050"/>
              </a:solidFill>
            </a:endParaRPr>
          </a:p>
          <a:p>
            <a:endParaRPr lang="en-US" sz="3000" b="1" dirty="0">
              <a:solidFill>
                <a:srgbClr val="00B050"/>
              </a:solidFill>
            </a:endParaRPr>
          </a:p>
          <a:p>
            <a:pPr algn="ctr"/>
            <a:r>
              <a:rPr lang="en-US" sz="4500" b="1" dirty="0"/>
              <a:t>We learn through data!</a:t>
            </a:r>
            <a:endParaRPr lang="en-PH" sz="4500" b="1" dirty="0"/>
          </a:p>
        </p:txBody>
      </p:sp>
    </p:spTree>
    <p:extLst>
      <p:ext uri="{BB962C8B-B14F-4D97-AF65-F5344CB8AC3E}">
        <p14:creationId xmlns:p14="http://schemas.microsoft.com/office/powerpoint/2010/main" val="4090867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4170713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Traditional Programming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3"/>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1139414" cy="369332"/>
          </a:xfrm>
          <a:prstGeom prst="rect">
            <a:avLst/>
          </a:prstGeom>
          <a:noFill/>
        </p:spPr>
        <p:txBody>
          <a:bodyPr wrap="none" rtlCol="0">
            <a:spAutoFit/>
          </a:bodyPr>
          <a:lstStyle/>
          <a:p>
            <a:r>
              <a:rPr lang="en-US" b="1" dirty="0"/>
              <a:t>Algorithm</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3" name="Picture 12" descr="Icon&#10;&#10;Description automatically generated">
            <a:extLst>
              <a:ext uri="{FF2B5EF4-FFF2-40B4-BE49-F238E27FC236}">
                <a16:creationId xmlns:a16="http://schemas.microsoft.com/office/drawing/2014/main" id="{2BE21DA2-C323-5F68-CAE5-1CD3CCA65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4" name="TextBox 13">
            <a:extLst>
              <a:ext uri="{FF2B5EF4-FFF2-40B4-BE49-F238E27FC236}">
                <a16:creationId xmlns:a16="http://schemas.microsoft.com/office/drawing/2014/main" id="{2105329A-9D33-8290-830E-003D28BA1540}"/>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308374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5" name="Picture 4" descr="Icon&#10;&#10;Description automatically generated">
            <a:extLst>
              <a:ext uri="{FF2B5EF4-FFF2-40B4-BE49-F238E27FC236}">
                <a16:creationId xmlns:a16="http://schemas.microsoft.com/office/drawing/2014/main" id="{2CA4005A-BA09-1416-7C89-9EBC558D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7" name="TextBox 6">
            <a:extLst>
              <a:ext uri="{FF2B5EF4-FFF2-40B4-BE49-F238E27FC236}">
                <a16:creationId xmlns:a16="http://schemas.microsoft.com/office/drawing/2014/main" id="{92C6AB0E-B8D9-59CC-144D-D71C924ABC95}"/>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32880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23" name="Rectangle: Rounded Corners 22">
            <a:extLst>
              <a:ext uri="{FF2B5EF4-FFF2-40B4-BE49-F238E27FC236}">
                <a16:creationId xmlns:a16="http://schemas.microsoft.com/office/drawing/2014/main" id="{87D40F32-7D78-6FCC-4FBA-6ED008E826C4}"/>
              </a:ext>
            </a:extLst>
          </p:cNvPr>
          <p:cNvSpPr/>
          <p:nvPr/>
        </p:nvSpPr>
        <p:spPr>
          <a:xfrm>
            <a:off x="4098099" y="144049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24" name="Arrow: Right 23">
            <a:extLst>
              <a:ext uri="{FF2B5EF4-FFF2-40B4-BE49-F238E27FC236}">
                <a16:creationId xmlns:a16="http://schemas.microsoft.com/office/drawing/2014/main" id="{737616AF-06DD-6FD9-3B74-AB4C31ABFF67}"/>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Arrow: Right 24">
            <a:extLst>
              <a:ext uri="{FF2B5EF4-FFF2-40B4-BE49-F238E27FC236}">
                <a16:creationId xmlns:a16="http://schemas.microsoft.com/office/drawing/2014/main" id="{46102DCE-24CB-B32E-AF28-77F745880381}"/>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Arrow: Right 25">
            <a:extLst>
              <a:ext uri="{FF2B5EF4-FFF2-40B4-BE49-F238E27FC236}">
                <a16:creationId xmlns:a16="http://schemas.microsoft.com/office/drawing/2014/main" id="{06B7DFA7-9FE0-4530-06D9-647561BD6050}"/>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03E752C4-21A8-ECBB-077D-7FD7CC6E1059}"/>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28" name="TextBox 27">
            <a:extLst>
              <a:ext uri="{FF2B5EF4-FFF2-40B4-BE49-F238E27FC236}">
                <a16:creationId xmlns:a16="http://schemas.microsoft.com/office/drawing/2014/main" id="{8595548E-1191-1440-A32C-B437D940FE73}"/>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29" name="TextBox 28">
            <a:extLst>
              <a:ext uri="{FF2B5EF4-FFF2-40B4-BE49-F238E27FC236}">
                <a16:creationId xmlns:a16="http://schemas.microsoft.com/office/drawing/2014/main" id="{F3A4D279-250C-1D8B-264F-093F9C708EFB}"/>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30" name="Picture 29" descr="Icon&#10;&#10;Description automatically generated">
            <a:extLst>
              <a:ext uri="{FF2B5EF4-FFF2-40B4-BE49-F238E27FC236}">
                <a16:creationId xmlns:a16="http://schemas.microsoft.com/office/drawing/2014/main" id="{72BDA9C0-A2B8-AF02-D7A9-30CCB906F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31" name="Rectangle: Rounded Corners 30">
            <a:extLst>
              <a:ext uri="{FF2B5EF4-FFF2-40B4-BE49-F238E27FC236}">
                <a16:creationId xmlns:a16="http://schemas.microsoft.com/office/drawing/2014/main" id="{600C83E6-8A75-6864-AB88-9BD259906676}"/>
              </a:ext>
            </a:extLst>
          </p:cNvPr>
          <p:cNvSpPr/>
          <p:nvPr/>
        </p:nvSpPr>
        <p:spPr>
          <a:xfrm>
            <a:off x="4098099" y="3840195"/>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32" name="Arrow: Right 31">
            <a:extLst>
              <a:ext uri="{FF2B5EF4-FFF2-40B4-BE49-F238E27FC236}">
                <a16:creationId xmlns:a16="http://schemas.microsoft.com/office/drawing/2014/main" id="{D9A27FB7-0387-39EA-5245-59B65383BB5D}"/>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Right 32">
            <a:extLst>
              <a:ext uri="{FF2B5EF4-FFF2-40B4-BE49-F238E27FC236}">
                <a16:creationId xmlns:a16="http://schemas.microsoft.com/office/drawing/2014/main" id="{F349BB16-E085-9D64-DE9C-6634EE60BFA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Right 33">
            <a:extLst>
              <a:ext uri="{FF2B5EF4-FFF2-40B4-BE49-F238E27FC236}">
                <a16:creationId xmlns:a16="http://schemas.microsoft.com/office/drawing/2014/main" id="{F03FACDA-B871-8B3E-8A66-3EA6A66F1D32}"/>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672FF0E1-98DA-F300-27F2-5BD6A182D4BA}"/>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36" name="TextBox 35">
            <a:extLst>
              <a:ext uri="{FF2B5EF4-FFF2-40B4-BE49-F238E27FC236}">
                <a16:creationId xmlns:a16="http://schemas.microsoft.com/office/drawing/2014/main" id="{44954FEB-4948-F5B4-3BE8-3AC381C3D72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37" name="TextBox 36">
            <a:extLst>
              <a:ext uri="{FF2B5EF4-FFF2-40B4-BE49-F238E27FC236}">
                <a16:creationId xmlns:a16="http://schemas.microsoft.com/office/drawing/2014/main" id="{EF8F771E-4564-000E-ADE3-0F7924DC9606}"/>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38" name="Picture 37" descr="Icon&#10;&#10;Description automatically generated">
            <a:extLst>
              <a:ext uri="{FF2B5EF4-FFF2-40B4-BE49-F238E27FC236}">
                <a16:creationId xmlns:a16="http://schemas.microsoft.com/office/drawing/2014/main" id="{261D9677-BA35-E692-7B2D-F0DE6FD00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Tree>
    <p:extLst>
      <p:ext uri="{BB962C8B-B14F-4D97-AF65-F5344CB8AC3E}">
        <p14:creationId xmlns:p14="http://schemas.microsoft.com/office/powerpoint/2010/main" val="21096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2" grpId="0" animBg="1"/>
      <p:bldP spid="33" grpId="0" animBg="1"/>
      <p:bldP spid="34" grpId="0" animBg="1"/>
      <p:bldP spid="35"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There are tasks such as </a:t>
            </a:r>
            <a:r>
              <a:rPr lang="en-US" sz="3000" b="1" dirty="0">
                <a:solidFill>
                  <a:srgbClr val="7030A0"/>
                </a:solidFill>
              </a:rPr>
              <a:t>Language Translation and Understanding </a:t>
            </a:r>
            <a:r>
              <a:rPr lang="en-US" sz="3000" dirty="0"/>
              <a:t>that</a:t>
            </a:r>
            <a:r>
              <a:rPr lang="en-US" sz="3000" b="1" dirty="0">
                <a:solidFill>
                  <a:srgbClr val="7030A0"/>
                </a:solidFill>
              </a:rPr>
              <a:t> </a:t>
            </a:r>
            <a:r>
              <a:rPr lang="en-US" sz="3000" dirty="0"/>
              <a:t>cannot be solved using traditional programming.</a:t>
            </a:r>
            <a:endParaRPr lang="en-PH" sz="3000" dirty="0"/>
          </a:p>
        </p:txBody>
      </p:sp>
    </p:spTree>
    <p:extLst>
      <p:ext uri="{BB962C8B-B14F-4D97-AF65-F5344CB8AC3E}">
        <p14:creationId xmlns:p14="http://schemas.microsoft.com/office/powerpoint/2010/main" val="2463979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extBox 4">
            <a:extLst>
              <a:ext uri="{FF2B5EF4-FFF2-40B4-BE49-F238E27FC236}">
                <a16:creationId xmlns:a16="http://schemas.microsoft.com/office/drawing/2014/main" id="{BCE56A3D-585C-3A26-732B-79B0622485B6}"/>
              </a:ext>
            </a:extLst>
          </p:cNvPr>
          <p:cNvSpPr txBox="1"/>
          <p:nvPr/>
        </p:nvSpPr>
        <p:spPr>
          <a:xfrm>
            <a:off x="1524000" y="1784749"/>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a:t>
            </a:r>
            <a:r>
              <a:rPr lang="en-US" sz="3000" b="1" dirty="0" err="1">
                <a:latin typeface="Consolas" panose="020B0609020204030204" pitchFamily="49" charset="0"/>
              </a:rPr>
              <a:t>translate_to_english</a:t>
            </a:r>
            <a:r>
              <a:rPr lang="en-US" sz="3000" b="1" dirty="0">
                <a:latin typeface="Consolas" panose="020B0609020204030204" pitchFamily="49" charset="0"/>
              </a:rPr>
              <a:t> (word):</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if word == “House”:</a:t>
            </a: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translated = “Bahay”</a:t>
            </a:r>
          </a:p>
          <a:p>
            <a:r>
              <a:rPr lang="en-PH" sz="3000" b="1" dirty="0">
                <a:latin typeface="Consolas" panose="020B0609020204030204" pitchFamily="49" charset="0"/>
              </a:rPr>
              <a:t>	</a:t>
            </a:r>
            <a:r>
              <a:rPr lang="en-PH" sz="3000" b="1" dirty="0" err="1">
                <a:latin typeface="Consolas" panose="020B0609020204030204" pitchFamily="49" charset="0"/>
              </a:rPr>
              <a:t>elif</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return translated</a:t>
            </a:r>
            <a:endParaRPr lang="en-US" sz="3000" b="1" dirty="0">
              <a:latin typeface="Consolas" panose="020B0609020204030204" pitchFamily="49" charset="0"/>
            </a:endParaRPr>
          </a:p>
        </p:txBody>
      </p:sp>
      <p:sp>
        <p:nvSpPr>
          <p:cNvPr id="6" name="&quot;Not Allowed&quot; Symbol 5">
            <a:extLst>
              <a:ext uri="{FF2B5EF4-FFF2-40B4-BE49-F238E27FC236}">
                <a16:creationId xmlns:a16="http://schemas.microsoft.com/office/drawing/2014/main" id="{B1ACE610-68DB-454D-F246-FF1716B15422}"/>
              </a:ext>
            </a:extLst>
          </p:cNvPr>
          <p:cNvSpPr/>
          <p:nvPr/>
        </p:nvSpPr>
        <p:spPr>
          <a:xfrm>
            <a:off x="2066794" y="1468127"/>
            <a:ext cx="6438378" cy="4102274"/>
          </a:xfrm>
          <a:prstGeom prst="noSmoking">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solidFill>
                <a:schemeClr val="tx1"/>
              </a:solidFill>
            </a:endParaRPr>
          </a:p>
        </p:txBody>
      </p:sp>
    </p:spTree>
    <p:extLst>
      <p:ext uri="{BB962C8B-B14F-4D97-AF65-F5344CB8AC3E}">
        <p14:creationId xmlns:p14="http://schemas.microsoft.com/office/powerpoint/2010/main" val="20528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2" name="Online Media 1" title="You Won’t Believe What Obama Says In This Video! 😉">
            <a:hlinkClick r:id="" action="ppaction://media"/>
            <a:extLst>
              <a:ext uri="{FF2B5EF4-FFF2-40B4-BE49-F238E27FC236}">
                <a16:creationId xmlns:a16="http://schemas.microsoft.com/office/drawing/2014/main" id="{65EB0451-8EFB-1037-8E01-8F6A4849E7A8}"/>
              </a:ext>
            </a:extLst>
          </p:cNvPr>
          <p:cNvPicPr>
            <a:picLocks noRot="1" noChangeAspect="1"/>
          </p:cNvPicPr>
          <p:nvPr>
            <a:videoFile r:link="rId1"/>
          </p:nvPr>
        </p:nvPicPr>
        <p:blipFill>
          <a:blip r:embed="rId5"/>
          <a:stretch>
            <a:fillRect/>
          </a:stretch>
        </p:blipFill>
        <p:spPr>
          <a:xfrm>
            <a:off x="26973" y="0"/>
            <a:ext cx="12165027" cy="6858000"/>
          </a:xfrm>
          <a:prstGeom prst="rect">
            <a:avLst/>
          </a:prstGeom>
        </p:spPr>
      </p:pic>
    </p:spTree>
    <p:extLst>
      <p:ext uri="{BB962C8B-B14F-4D97-AF65-F5344CB8AC3E}">
        <p14:creationId xmlns:p14="http://schemas.microsoft.com/office/powerpoint/2010/main" val="5819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522550"/>
            <a:ext cx="9144000" cy="718459"/>
          </a:xfrm>
        </p:spPr>
        <p:txBody>
          <a:bodyPr>
            <a:noAutofit/>
          </a:bodyPr>
          <a:lstStyle/>
          <a:p>
            <a:r>
              <a:rPr lang="en-PH" sz="5000" b="1" dirty="0"/>
              <a:t>Traditional Programming Approach</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240065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Fahrenheit = Celsius * 1.8 + 32</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553232" y="2750081"/>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509122" y="3690669"/>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1972849" y="2984317"/>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111450" y="3903705"/>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730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332398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2156413" y="3163186"/>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710695" y="4592086"/>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3576030" y="339742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313023" y="4805122"/>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pic>
        <p:nvPicPr>
          <p:cNvPr id="68" name="Graphic 67" descr="Question Mark with solid fill">
            <a:extLst>
              <a:ext uri="{FF2B5EF4-FFF2-40B4-BE49-F238E27FC236}">
                <a16:creationId xmlns:a16="http://schemas.microsoft.com/office/drawing/2014/main" id="{17BE825A-983A-F8EF-5A90-E040A950C3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6840" y="3182538"/>
            <a:ext cx="914400" cy="914400"/>
          </a:xfrm>
          <a:prstGeom prst="rect">
            <a:avLst/>
          </a:prstGeom>
        </p:spPr>
      </p:pic>
    </p:spTree>
    <p:extLst>
      <p:ext uri="{BB962C8B-B14F-4D97-AF65-F5344CB8AC3E}">
        <p14:creationId xmlns:p14="http://schemas.microsoft.com/office/powerpoint/2010/main" val="27580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5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873" y="20106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71" name="Group 70">
            <a:extLst>
              <a:ext uri="{FF2B5EF4-FFF2-40B4-BE49-F238E27FC236}">
                <a16:creationId xmlns:a16="http://schemas.microsoft.com/office/drawing/2014/main" id="{3FDB183F-E025-9537-72DE-AB4C043D352A}"/>
              </a:ext>
            </a:extLst>
          </p:cNvPr>
          <p:cNvGrpSpPr/>
          <p:nvPr/>
        </p:nvGrpSpPr>
        <p:grpSpPr>
          <a:xfrm>
            <a:off x="1163670" y="3344056"/>
            <a:ext cx="2834573" cy="484632"/>
            <a:chOff x="1163670" y="3344056"/>
            <a:chExt cx="2834573" cy="484632"/>
          </a:xfrm>
        </p:grpSpPr>
        <p:sp>
          <p:nvSpPr>
            <p:cNvPr id="5" name="Rectangle: Rounded Corners 4">
              <a:extLst>
                <a:ext uri="{FF2B5EF4-FFF2-40B4-BE49-F238E27FC236}">
                  <a16:creationId xmlns:a16="http://schemas.microsoft.com/office/drawing/2014/main" id="{93365B80-5111-B7E7-A053-2AE5A7F2A5D0}"/>
                </a:ext>
              </a:extLst>
            </p:cNvPr>
            <p:cNvSpPr/>
            <p:nvPr/>
          </p:nvSpPr>
          <p:spPr>
            <a:xfrm>
              <a:off x="1163670" y="3344056"/>
              <a:ext cx="1475331" cy="484632"/>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2756789" y="3344056"/>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69" name="Group 68">
            <a:extLst>
              <a:ext uri="{FF2B5EF4-FFF2-40B4-BE49-F238E27FC236}">
                <a16:creationId xmlns:a16="http://schemas.microsoft.com/office/drawing/2014/main" id="{904A9237-4284-7FCF-F5AA-BFC028F63805}"/>
              </a:ext>
            </a:extLst>
          </p:cNvPr>
          <p:cNvGrpSpPr/>
          <p:nvPr/>
        </p:nvGrpSpPr>
        <p:grpSpPr>
          <a:xfrm>
            <a:off x="8127603" y="5240949"/>
            <a:ext cx="2690898" cy="484632"/>
            <a:chOff x="8127603" y="5240949"/>
            <a:chExt cx="2690898" cy="484632"/>
          </a:xfrm>
        </p:grpSpPr>
        <p:sp>
          <p:nvSpPr>
            <p:cNvPr id="9" name="Rectangle: Rounded Corners 8">
              <a:extLst>
                <a:ext uri="{FF2B5EF4-FFF2-40B4-BE49-F238E27FC236}">
                  <a16:creationId xmlns:a16="http://schemas.microsoft.com/office/drawing/2014/main" id="{BA432429-4EBF-348D-7700-1225622CBC2C}"/>
                </a:ext>
              </a:extLst>
            </p:cNvPr>
            <p:cNvSpPr/>
            <p:nvPr/>
          </p:nvSpPr>
          <p:spPr>
            <a:xfrm>
              <a:off x="9432295" y="5273121"/>
              <a:ext cx="1386206" cy="389299"/>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8127603" y="52409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70" name="Group 69">
            <a:extLst>
              <a:ext uri="{FF2B5EF4-FFF2-40B4-BE49-F238E27FC236}">
                <a16:creationId xmlns:a16="http://schemas.microsoft.com/office/drawing/2014/main" id="{7CC823E8-E436-3704-6306-B8E3D93AA6D5}"/>
              </a:ext>
            </a:extLst>
          </p:cNvPr>
          <p:cNvGrpSpPr/>
          <p:nvPr/>
        </p:nvGrpSpPr>
        <p:grpSpPr>
          <a:xfrm>
            <a:off x="7267668" y="2043856"/>
            <a:ext cx="2796386" cy="484632"/>
            <a:chOff x="7267668" y="2043856"/>
            <a:chExt cx="2796386" cy="484632"/>
          </a:xfrm>
        </p:grpSpPr>
        <p:sp>
          <p:nvSpPr>
            <p:cNvPr id="8" name="Rectangle: Rounded Corners 7">
              <a:extLst>
                <a:ext uri="{FF2B5EF4-FFF2-40B4-BE49-F238E27FC236}">
                  <a16:creationId xmlns:a16="http://schemas.microsoft.com/office/drawing/2014/main" id="{267158DF-E10B-0B59-1B4A-8721F0ED055F}"/>
                </a:ext>
              </a:extLst>
            </p:cNvPr>
            <p:cNvSpPr/>
            <p:nvPr/>
          </p:nvSpPr>
          <p:spPr>
            <a:xfrm>
              <a:off x="8674059" y="2124262"/>
              <a:ext cx="1389995" cy="32382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cxnSp>
        <p:nvCxnSpPr>
          <p:cNvPr id="46" name="Straight Arrow Connector 45">
            <a:extLst>
              <a:ext uri="{FF2B5EF4-FFF2-40B4-BE49-F238E27FC236}">
                <a16:creationId xmlns:a16="http://schemas.microsoft.com/office/drawing/2014/main" id="{4D48EC50-ACFF-93FF-535E-548B227BB6D6}"/>
              </a:ext>
            </a:extLst>
          </p:cNvPr>
          <p:cNvCxnSpPr>
            <a:cxnSpLocks/>
          </p:cNvCxnSpPr>
          <p:nvPr/>
        </p:nvCxnSpPr>
        <p:spPr>
          <a:xfrm>
            <a:off x="5614551" y="2493111"/>
            <a:ext cx="0" cy="5477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10D42978-93DA-F33C-0D87-8F3E4FC5FA3E}"/>
              </a:ext>
            </a:extLst>
          </p:cNvPr>
          <p:cNvCxnSpPr>
            <a:cxnSpLocks/>
          </p:cNvCxnSpPr>
          <p:nvPr/>
        </p:nvCxnSpPr>
        <p:spPr>
          <a:xfrm>
            <a:off x="6069903" y="2541446"/>
            <a:ext cx="0" cy="499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C1AD943B-F2BC-CA54-FCD0-C1FB28E3B3EA}"/>
              </a:ext>
            </a:extLst>
          </p:cNvPr>
          <p:cNvCxnSpPr>
            <a:cxnSpLocks/>
          </p:cNvCxnSpPr>
          <p:nvPr/>
        </p:nvCxnSpPr>
        <p:spPr>
          <a:xfrm>
            <a:off x="6523184" y="2528488"/>
            <a:ext cx="0" cy="512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4C032712-4EFC-D816-D35A-5EEEA3A5FE7D}"/>
              </a:ext>
            </a:extLst>
          </p:cNvPr>
          <p:cNvCxnSpPr>
            <a:cxnSpLocks/>
          </p:cNvCxnSpPr>
          <p:nvPr/>
        </p:nvCxnSpPr>
        <p:spPr>
          <a:xfrm flipH="1">
            <a:off x="5514581" y="4761019"/>
            <a:ext cx="5578" cy="50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69AA1B-527D-516C-E57C-0D0CF13B231B}"/>
              </a:ext>
            </a:extLst>
          </p:cNvPr>
          <p:cNvCxnSpPr>
            <a:cxnSpLocks/>
          </p:cNvCxnSpPr>
          <p:nvPr/>
        </p:nvCxnSpPr>
        <p:spPr>
          <a:xfrm>
            <a:off x="6096000" y="4752954"/>
            <a:ext cx="0" cy="506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44E2144-E0FD-D8EB-E348-125609B07F3C}"/>
              </a:ext>
            </a:extLst>
          </p:cNvPr>
          <p:cNvCxnSpPr>
            <a:cxnSpLocks/>
          </p:cNvCxnSpPr>
          <p:nvPr/>
        </p:nvCxnSpPr>
        <p:spPr>
          <a:xfrm>
            <a:off x="6671249" y="4768293"/>
            <a:ext cx="6137" cy="490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5" name="Group 94">
            <a:extLst>
              <a:ext uri="{FF2B5EF4-FFF2-40B4-BE49-F238E27FC236}">
                <a16:creationId xmlns:a16="http://schemas.microsoft.com/office/drawing/2014/main" id="{EB27BC79-EA0E-452E-E593-C856F3051BE8}"/>
              </a:ext>
            </a:extLst>
          </p:cNvPr>
          <p:cNvGrpSpPr/>
          <p:nvPr/>
        </p:nvGrpSpPr>
        <p:grpSpPr>
          <a:xfrm>
            <a:off x="5292279" y="3128388"/>
            <a:ext cx="1607442" cy="1597157"/>
            <a:chOff x="293893" y="4102100"/>
            <a:chExt cx="1607442" cy="1770972"/>
          </a:xfrm>
        </p:grpSpPr>
        <p:cxnSp>
          <p:nvCxnSpPr>
            <p:cNvPr id="49" name="Straight Connector 48">
              <a:extLst>
                <a:ext uri="{FF2B5EF4-FFF2-40B4-BE49-F238E27FC236}">
                  <a16:creationId xmlns:a16="http://schemas.microsoft.com/office/drawing/2014/main" id="{210E4FB5-A6C0-FE36-0CA7-60D0B14D04FF}"/>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22" name="Rectangle: Rounded Corners 21">
              <a:extLst>
                <a:ext uri="{FF2B5EF4-FFF2-40B4-BE49-F238E27FC236}">
                  <a16:creationId xmlns:a16="http://schemas.microsoft.com/office/drawing/2014/main" id="{FF8BCC15-065D-E006-14CD-C8679D073006}"/>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24" name="Oval 23">
              <a:extLst>
                <a:ext uri="{FF2B5EF4-FFF2-40B4-BE49-F238E27FC236}">
                  <a16:creationId xmlns:a16="http://schemas.microsoft.com/office/drawing/2014/main" id="{1668A032-BA25-B548-95BC-7668B36E7544}"/>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5" name="Oval 24">
              <a:extLst>
                <a:ext uri="{FF2B5EF4-FFF2-40B4-BE49-F238E27FC236}">
                  <a16:creationId xmlns:a16="http://schemas.microsoft.com/office/drawing/2014/main" id="{21B03782-40D8-FFC5-0ADB-CD4E610322C9}"/>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Oval 26">
              <a:extLst>
                <a:ext uri="{FF2B5EF4-FFF2-40B4-BE49-F238E27FC236}">
                  <a16:creationId xmlns:a16="http://schemas.microsoft.com/office/drawing/2014/main" id="{81A748AB-73E9-2CEC-2496-A7AC73F45F44}"/>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 name="Oval 27">
              <a:extLst>
                <a:ext uri="{FF2B5EF4-FFF2-40B4-BE49-F238E27FC236}">
                  <a16:creationId xmlns:a16="http://schemas.microsoft.com/office/drawing/2014/main" id="{E923551D-9319-72BB-44CC-B16AB7D5DE2D}"/>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Oval 29">
              <a:extLst>
                <a:ext uri="{FF2B5EF4-FFF2-40B4-BE49-F238E27FC236}">
                  <a16:creationId xmlns:a16="http://schemas.microsoft.com/office/drawing/2014/main" id="{5A1AECC7-E3BE-F7E0-0EE0-51D4342081CB}"/>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Oval 30">
              <a:extLst>
                <a:ext uri="{FF2B5EF4-FFF2-40B4-BE49-F238E27FC236}">
                  <a16:creationId xmlns:a16="http://schemas.microsoft.com/office/drawing/2014/main" id="{308532AC-D820-890F-FFE3-5DB434767E90}"/>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32" name="Straight Connector 31">
              <a:extLst>
                <a:ext uri="{FF2B5EF4-FFF2-40B4-BE49-F238E27FC236}">
                  <a16:creationId xmlns:a16="http://schemas.microsoft.com/office/drawing/2014/main" id="{484E5F8E-2C8C-CB8C-81DF-C9E578F07938}"/>
                </a:ext>
              </a:extLst>
            </p:cNvPr>
            <p:cNvCxnSpPr>
              <a:cxnSpLocks/>
              <a:stCxn id="24" idx="4"/>
              <a:endCxn id="28"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5D8989A-0C6D-E5E2-177D-1130BF91EB03}"/>
                </a:ext>
              </a:extLst>
            </p:cNvPr>
            <p:cNvCxnSpPr>
              <a:cxnSpLocks/>
              <a:stCxn id="24" idx="5"/>
              <a:endCxn id="30"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5ACA3A-5879-A08D-3052-D5C67EB1FAEB}"/>
                </a:ext>
              </a:extLst>
            </p:cNvPr>
            <p:cNvCxnSpPr>
              <a:cxnSpLocks/>
              <a:stCxn id="24" idx="6"/>
              <a:endCxn id="31"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F1998A0-168D-FD8A-4B4A-A72D32899599}"/>
                </a:ext>
              </a:extLst>
            </p:cNvPr>
            <p:cNvCxnSpPr>
              <a:cxnSpLocks/>
              <a:stCxn id="25" idx="5"/>
              <a:endCxn id="31"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C49A629D-A85E-AFBF-D27F-6643E439A93F}"/>
                </a:ext>
              </a:extLst>
            </p:cNvPr>
            <p:cNvCxnSpPr>
              <a:cxnSpLocks/>
              <a:stCxn id="27" idx="4"/>
              <a:endCxn id="31"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91A8289-A2E2-9126-DED2-C49B5655DD55}"/>
                </a:ext>
              </a:extLst>
            </p:cNvPr>
            <p:cNvCxnSpPr>
              <a:cxnSpLocks/>
              <a:stCxn id="27" idx="3"/>
              <a:endCxn id="30"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2E17AE80-C462-4B95-243D-9D79E9D77E5D}"/>
                </a:ext>
              </a:extLst>
            </p:cNvPr>
            <p:cNvCxnSpPr>
              <a:cxnSpLocks/>
              <a:stCxn id="25" idx="3"/>
              <a:endCxn id="28"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BC8F848-55B7-8258-3A18-BD7FCED80A53}"/>
                </a:ext>
              </a:extLst>
            </p:cNvPr>
            <p:cNvCxnSpPr>
              <a:cxnSpLocks/>
              <a:stCxn id="27" idx="2"/>
              <a:endCxn id="28"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20AEE966-F0F0-BB57-7F3E-180F691D2F3C}"/>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01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par>
                                <p:cTn id="8" presetID="14" presetClass="entr" presetSubtype="1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par>
                                <p:cTn id="11" presetID="14" presetClass="entr" presetSubtype="1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par>
                                <p:cTn id="14" presetID="14"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randombar(horizontal)">
                                      <p:cBhvr>
                                        <p:cTn id="16" dur="500"/>
                                        <p:tgtEl>
                                          <p:spTgt spid="58"/>
                                        </p:tgtEl>
                                      </p:cBhvr>
                                    </p:animEffect>
                                  </p:childTnLst>
                                </p:cTn>
                              </p:par>
                              <p:par>
                                <p:cTn id="17" presetID="14" presetClass="entr" presetSubtype="1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par>
                                <p:cTn id="20" presetID="14" presetClass="entr" presetSubtype="1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randombar(horizontal)">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sz="6000" b="1" dirty="0"/>
              <a:t>Machine Learning Approach </a:t>
            </a:r>
            <a:endParaRPr lang="en-PH"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954908"/>
            <a:ext cx="9144000" cy="1938992"/>
          </a:xfrm>
          <a:prstGeom prst="rect">
            <a:avLst/>
          </a:prstGeom>
          <a:noFill/>
        </p:spPr>
        <p:txBody>
          <a:bodyPr wrap="square" rtlCol="0">
            <a:spAutoFit/>
          </a:bodyPr>
          <a:lstStyle/>
          <a:p>
            <a:r>
              <a:rPr lang="en-US" sz="3000" dirty="0"/>
              <a:t>A machine learning approach consists of using </a:t>
            </a:r>
            <a:r>
              <a:rPr lang="en-US" sz="3000" b="1" dirty="0">
                <a:solidFill>
                  <a:srgbClr val="0070C0"/>
                </a:solidFill>
              </a:rPr>
              <a:t>machine learning algorithm</a:t>
            </a:r>
            <a:r>
              <a:rPr lang="en-US" sz="3000" dirty="0">
                <a:solidFill>
                  <a:srgbClr val="0070C0"/>
                </a:solidFill>
              </a:rPr>
              <a:t> </a:t>
            </a:r>
            <a:r>
              <a:rPr lang="en-US" sz="3000" dirty="0"/>
              <a:t>like a </a:t>
            </a:r>
            <a:r>
              <a:rPr lang="en-US" sz="3000" b="1" dirty="0">
                <a:solidFill>
                  <a:srgbClr val="0070C0"/>
                </a:solidFill>
              </a:rPr>
              <a:t>neural network</a:t>
            </a:r>
            <a:r>
              <a:rPr lang="en-US" sz="3000" dirty="0">
                <a:solidFill>
                  <a:srgbClr val="0070C0"/>
                </a:solidFill>
              </a:rPr>
              <a:t> </a:t>
            </a:r>
            <a:r>
              <a:rPr lang="en-US" sz="3000" dirty="0"/>
              <a:t>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C79DAD4A-178F-93F6-3138-57D7871C206C}"/>
              </a:ext>
            </a:extLst>
          </p:cNvPr>
          <p:cNvGrpSpPr/>
          <p:nvPr/>
        </p:nvGrpSpPr>
        <p:grpSpPr>
          <a:xfrm>
            <a:off x="3041931" y="1834072"/>
            <a:ext cx="2621615" cy="1259202"/>
            <a:chOff x="1354245" y="3127981"/>
            <a:chExt cx="2621615" cy="1259202"/>
          </a:xfrm>
        </p:grpSpPr>
        <p:sp>
          <p:nvSpPr>
            <p:cNvPr id="6" name="Rectangle: Rounded Corners 5">
              <a:extLst>
                <a:ext uri="{FF2B5EF4-FFF2-40B4-BE49-F238E27FC236}">
                  <a16:creationId xmlns:a16="http://schemas.microsoft.com/office/drawing/2014/main" id="{F595B27B-95D6-4A54-AF01-1A3C22B459BC}"/>
                </a:ext>
              </a:extLst>
            </p:cNvPr>
            <p:cNvSpPr/>
            <p:nvPr/>
          </p:nvSpPr>
          <p:spPr>
            <a:xfrm>
              <a:off x="1354245" y="3127981"/>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0FA51C2-6079-99CA-A765-214CD531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28" name="Picture 27" descr="A diagram of a network&#10;&#10;Description automatically generated">
            <a:extLst>
              <a:ext uri="{FF2B5EF4-FFF2-40B4-BE49-F238E27FC236}">
                <a16:creationId xmlns:a16="http://schemas.microsoft.com/office/drawing/2014/main" id="{581B8259-7875-8C97-9F09-C88134445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455" y="1461250"/>
            <a:ext cx="2834620" cy="2061542"/>
          </a:xfrm>
          <a:prstGeom prst="rect">
            <a:avLst/>
          </a:prstGeom>
        </p:spPr>
      </p:pic>
    </p:spTree>
    <p:extLst>
      <p:ext uri="{BB962C8B-B14F-4D97-AF65-F5344CB8AC3E}">
        <p14:creationId xmlns:p14="http://schemas.microsoft.com/office/powerpoint/2010/main" val="3906081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In order for a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6" name="Picture 5" descr="A screenshot of a video game&#10;&#10;Description automatically generated">
            <a:extLst>
              <a:ext uri="{FF2B5EF4-FFF2-40B4-BE49-F238E27FC236}">
                <a16:creationId xmlns:a16="http://schemas.microsoft.com/office/drawing/2014/main" id="{A6F27453-5A2B-88DA-9714-FEC789FA8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429000"/>
            <a:ext cx="4572000" cy="2571750"/>
          </a:xfrm>
          <a:prstGeom prst="rect">
            <a:avLst/>
          </a:prstGeom>
        </p:spPr>
      </p:pic>
    </p:spTree>
    <p:extLst>
      <p:ext uri="{BB962C8B-B14F-4D97-AF65-F5344CB8AC3E}">
        <p14:creationId xmlns:p14="http://schemas.microsoft.com/office/powerpoint/2010/main" val="242540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015663"/>
          </a:xfrm>
          <a:prstGeom prst="rect">
            <a:avLst/>
          </a:prstGeom>
          <a:noFill/>
        </p:spPr>
        <p:txBody>
          <a:bodyPr wrap="square" rtlCol="0">
            <a:spAutoFit/>
          </a:bodyPr>
          <a:lstStyle/>
          <a:p>
            <a:r>
              <a:rPr lang="en-US" sz="3000" dirty="0"/>
              <a:t>We train our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graphicFrame>
        <p:nvGraphicFramePr>
          <p:cNvPr id="7" name="Table 6">
            <a:extLst>
              <a:ext uri="{FF2B5EF4-FFF2-40B4-BE49-F238E27FC236}">
                <a16:creationId xmlns:a16="http://schemas.microsoft.com/office/drawing/2014/main" id="{24743142-5DE3-B3C3-6C43-4A7369D96EDD}"/>
              </a:ext>
            </a:extLst>
          </p:cNvPr>
          <p:cNvGraphicFramePr>
            <a:graphicFrameLocks noGrp="1"/>
          </p:cNvGraphicFramePr>
          <p:nvPr>
            <p:extLst>
              <p:ext uri="{D42A27DB-BD31-4B8C-83A1-F6EECF244321}">
                <p14:modId xmlns:p14="http://schemas.microsoft.com/office/powerpoint/2010/main" val="3560143946"/>
              </p:ext>
            </p:extLst>
          </p:nvPr>
        </p:nvGraphicFramePr>
        <p:xfrm>
          <a:off x="1605825" y="36472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3202714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b="1" dirty="0"/>
              <a:t>Machine Learning Approach </a:t>
            </a:r>
            <a:endParaRPr lang="en-PH" sz="5500"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21" name="Table 6">
            <a:extLst>
              <a:ext uri="{FF2B5EF4-FFF2-40B4-BE49-F238E27FC236}">
                <a16:creationId xmlns:a16="http://schemas.microsoft.com/office/drawing/2014/main" id="{AA7A0F1B-EEAB-92F0-1D6E-59D75A3881B4}"/>
              </a:ext>
            </a:extLst>
          </p:cNvPr>
          <p:cNvGraphicFramePr>
            <a:graphicFrameLocks noGrp="1"/>
          </p:cNvGraphicFramePr>
          <p:nvPr>
            <p:extLst>
              <p:ext uri="{D42A27DB-BD31-4B8C-83A1-F6EECF244321}">
                <p14:modId xmlns:p14="http://schemas.microsoft.com/office/powerpoint/2010/main" val="3755131191"/>
              </p:ext>
            </p:extLst>
          </p:nvPr>
        </p:nvGraphicFramePr>
        <p:xfrm>
          <a:off x="2737378" y="5351146"/>
          <a:ext cx="6305766" cy="653523"/>
        </p:xfrm>
        <a:graphic>
          <a:graphicData uri="http://schemas.openxmlformats.org/drawingml/2006/table">
            <a:tbl>
              <a:tblPr firstRow="1" bandRow="1">
                <a:tableStyleId>{D113A9D2-9D6B-4929-AA2D-F23B5EE8CBE7}</a:tableStyleId>
              </a:tblPr>
              <a:tblGrid>
                <a:gridCol w="1050961">
                  <a:extLst>
                    <a:ext uri="{9D8B030D-6E8A-4147-A177-3AD203B41FA5}">
                      <a16:colId xmlns:a16="http://schemas.microsoft.com/office/drawing/2014/main" val="1238134438"/>
                    </a:ext>
                  </a:extLst>
                </a:gridCol>
                <a:gridCol w="1050961">
                  <a:extLst>
                    <a:ext uri="{9D8B030D-6E8A-4147-A177-3AD203B41FA5}">
                      <a16:colId xmlns:a16="http://schemas.microsoft.com/office/drawing/2014/main" val="294804074"/>
                    </a:ext>
                  </a:extLst>
                </a:gridCol>
                <a:gridCol w="1050961">
                  <a:extLst>
                    <a:ext uri="{9D8B030D-6E8A-4147-A177-3AD203B41FA5}">
                      <a16:colId xmlns:a16="http://schemas.microsoft.com/office/drawing/2014/main" val="410306732"/>
                    </a:ext>
                  </a:extLst>
                </a:gridCol>
                <a:gridCol w="1050961">
                  <a:extLst>
                    <a:ext uri="{9D8B030D-6E8A-4147-A177-3AD203B41FA5}">
                      <a16:colId xmlns:a16="http://schemas.microsoft.com/office/drawing/2014/main" val="3271794586"/>
                    </a:ext>
                  </a:extLst>
                </a:gridCol>
                <a:gridCol w="1050961">
                  <a:extLst>
                    <a:ext uri="{9D8B030D-6E8A-4147-A177-3AD203B41FA5}">
                      <a16:colId xmlns:a16="http://schemas.microsoft.com/office/drawing/2014/main" val="3184768652"/>
                    </a:ext>
                  </a:extLst>
                </a:gridCol>
                <a:gridCol w="1050961">
                  <a:extLst>
                    <a:ext uri="{9D8B030D-6E8A-4147-A177-3AD203B41FA5}">
                      <a16:colId xmlns:a16="http://schemas.microsoft.com/office/drawing/2014/main" val="78216962"/>
                    </a:ext>
                  </a:extLst>
                </a:gridCol>
              </a:tblGrid>
              <a:tr h="194118">
                <a:tc>
                  <a:txBody>
                    <a:bodyPr/>
                    <a:lstStyle/>
                    <a:p>
                      <a:pPr algn="ctr">
                        <a:lnSpc>
                          <a:spcPct val="100000"/>
                        </a:lnSpc>
                      </a:pPr>
                      <a:r>
                        <a:rPr lang="en-US" sz="1300" b="1" dirty="0"/>
                        <a:t>Input:</a:t>
                      </a:r>
                      <a:endParaRPr lang="en-PH" sz="1300" b="1" dirty="0"/>
                    </a:p>
                  </a:txBody>
                  <a:tcPr/>
                </a:tc>
                <a:tc>
                  <a:txBody>
                    <a:bodyPr/>
                    <a:lstStyle/>
                    <a:p>
                      <a:pPr algn="ctr">
                        <a:lnSpc>
                          <a:spcPct val="100000"/>
                        </a:lnSpc>
                      </a:pPr>
                      <a:r>
                        <a:rPr lang="en-US" sz="1300" dirty="0"/>
                        <a:t>0</a:t>
                      </a:r>
                      <a:endParaRPr lang="en-PH" sz="1300" dirty="0"/>
                    </a:p>
                  </a:txBody>
                  <a:tcPr/>
                </a:tc>
                <a:tc>
                  <a:txBody>
                    <a:bodyPr/>
                    <a:lstStyle/>
                    <a:p>
                      <a:pPr algn="ctr">
                        <a:lnSpc>
                          <a:spcPct val="100000"/>
                        </a:lnSpc>
                      </a:pPr>
                      <a:r>
                        <a:rPr lang="en-US" sz="1300" dirty="0"/>
                        <a:t>8</a:t>
                      </a:r>
                      <a:endParaRPr lang="en-PH" sz="1300" dirty="0"/>
                    </a:p>
                  </a:txBody>
                  <a:tcPr/>
                </a:tc>
                <a:tc>
                  <a:txBody>
                    <a:bodyPr/>
                    <a:lstStyle/>
                    <a:p>
                      <a:pPr algn="ctr">
                        <a:lnSpc>
                          <a:spcPct val="100000"/>
                        </a:lnSpc>
                      </a:pPr>
                      <a:r>
                        <a:rPr lang="en-US" sz="1300" dirty="0"/>
                        <a:t>15</a:t>
                      </a:r>
                      <a:endParaRPr lang="en-PH" sz="1300" dirty="0"/>
                    </a:p>
                  </a:txBody>
                  <a:tcPr/>
                </a:tc>
                <a:tc>
                  <a:txBody>
                    <a:bodyPr/>
                    <a:lstStyle/>
                    <a:p>
                      <a:pPr algn="ctr">
                        <a:lnSpc>
                          <a:spcPct val="100000"/>
                        </a:lnSpc>
                      </a:pPr>
                      <a:r>
                        <a:rPr lang="en-US" sz="1300" dirty="0"/>
                        <a:t>22</a:t>
                      </a:r>
                      <a:endParaRPr lang="en-PH" sz="1300" dirty="0"/>
                    </a:p>
                  </a:txBody>
                  <a:tcPr/>
                </a:tc>
                <a:tc>
                  <a:txBody>
                    <a:bodyPr/>
                    <a:lstStyle/>
                    <a:p>
                      <a:pPr algn="ctr">
                        <a:lnSpc>
                          <a:spcPct val="100000"/>
                        </a:lnSpc>
                      </a:pPr>
                      <a:r>
                        <a:rPr lang="en-US" sz="1300" dirty="0"/>
                        <a:t>38</a:t>
                      </a:r>
                      <a:endParaRPr lang="en-PH" sz="1300" dirty="0"/>
                    </a:p>
                  </a:txBody>
                  <a:tcPr/>
                </a:tc>
                <a:extLst>
                  <a:ext uri="{0D108BD9-81ED-4DB2-BD59-A6C34878D82A}">
                    <a16:rowId xmlns:a16="http://schemas.microsoft.com/office/drawing/2014/main" val="3903483360"/>
                  </a:ext>
                </a:extLst>
              </a:tr>
              <a:tr h="363963">
                <a:tc>
                  <a:txBody>
                    <a:bodyPr/>
                    <a:lstStyle/>
                    <a:p>
                      <a:pPr algn="ctr">
                        <a:lnSpc>
                          <a:spcPct val="100000"/>
                        </a:lnSpc>
                      </a:pPr>
                      <a:r>
                        <a:rPr lang="en-US" sz="1300" b="1" dirty="0"/>
                        <a:t>Output:</a:t>
                      </a:r>
                      <a:endParaRPr lang="en-PH" sz="1300" b="1" dirty="0"/>
                    </a:p>
                  </a:txBody>
                  <a:tcPr/>
                </a:tc>
                <a:tc>
                  <a:txBody>
                    <a:bodyPr/>
                    <a:lstStyle/>
                    <a:p>
                      <a:pPr algn="ctr">
                        <a:lnSpc>
                          <a:spcPct val="100000"/>
                        </a:lnSpc>
                      </a:pPr>
                      <a:r>
                        <a:rPr lang="en-US" sz="1300" b="1" dirty="0"/>
                        <a:t>32</a:t>
                      </a:r>
                      <a:endParaRPr lang="en-PH" sz="1300" b="1" dirty="0"/>
                    </a:p>
                  </a:txBody>
                  <a:tcPr/>
                </a:tc>
                <a:tc>
                  <a:txBody>
                    <a:bodyPr/>
                    <a:lstStyle/>
                    <a:p>
                      <a:pPr algn="ctr">
                        <a:lnSpc>
                          <a:spcPct val="100000"/>
                        </a:lnSpc>
                      </a:pPr>
                      <a:r>
                        <a:rPr lang="en-US" sz="1300" b="1" dirty="0"/>
                        <a:t>46.4</a:t>
                      </a:r>
                      <a:endParaRPr lang="en-PH" sz="1300" b="1" dirty="0"/>
                    </a:p>
                  </a:txBody>
                  <a:tcPr/>
                </a:tc>
                <a:tc>
                  <a:txBody>
                    <a:bodyPr/>
                    <a:lstStyle/>
                    <a:p>
                      <a:pPr algn="ctr">
                        <a:lnSpc>
                          <a:spcPct val="100000"/>
                        </a:lnSpc>
                      </a:pPr>
                      <a:r>
                        <a:rPr lang="en-US" sz="1300" b="1" dirty="0"/>
                        <a:t>59</a:t>
                      </a:r>
                      <a:endParaRPr lang="en-PH" sz="1300" b="1" dirty="0"/>
                    </a:p>
                  </a:txBody>
                  <a:tcPr/>
                </a:tc>
                <a:tc>
                  <a:txBody>
                    <a:bodyPr/>
                    <a:lstStyle/>
                    <a:p>
                      <a:pPr algn="ctr">
                        <a:lnSpc>
                          <a:spcPct val="100000"/>
                        </a:lnSpc>
                      </a:pPr>
                      <a:r>
                        <a:rPr lang="en-US" sz="1300" b="1" dirty="0"/>
                        <a:t>71.6</a:t>
                      </a:r>
                      <a:endParaRPr lang="en-PH" sz="1300" b="1" dirty="0"/>
                    </a:p>
                  </a:txBody>
                  <a:tcPr/>
                </a:tc>
                <a:tc>
                  <a:txBody>
                    <a:bodyPr/>
                    <a:lstStyle/>
                    <a:p>
                      <a:pPr algn="ctr">
                        <a:lnSpc>
                          <a:spcPct val="100000"/>
                        </a:lnSpc>
                      </a:pPr>
                      <a:r>
                        <a:rPr lang="en-US" sz="1300" b="1" dirty="0"/>
                        <a:t>100.4</a:t>
                      </a:r>
                      <a:endParaRPr lang="en-PH" sz="1300" b="1" dirty="0"/>
                    </a:p>
                  </a:txBody>
                  <a:tcPr/>
                </a:tc>
                <a:extLst>
                  <a:ext uri="{0D108BD9-81ED-4DB2-BD59-A6C34878D82A}">
                    <a16:rowId xmlns:a16="http://schemas.microsoft.com/office/drawing/2014/main" val="89803210"/>
                  </a:ext>
                </a:extLst>
              </a:tr>
            </a:tbl>
          </a:graphicData>
        </a:graphic>
      </p:graphicFrame>
      <p:sp>
        <p:nvSpPr>
          <p:cNvPr id="27" name="TextBox 26">
            <a:extLst>
              <a:ext uri="{FF2B5EF4-FFF2-40B4-BE49-F238E27FC236}">
                <a16:creationId xmlns:a16="http://schemas.microsoft.com/office/drawing/2014/main" id="{6A580F32-761B-4750-1CF6-3364F1C52248}"/>
              </a:ext>
            </a:extLst>
          </p:cNvPr>
          <p:cNvSpPr txBox="1"/>
          <p:nvPr/>
        </p:nvSpPr>
        <p:spPr>
          <a:xfrm>
            <a:off x="2170134" y="14391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55" name="Group 54">
            <a:extLst>
              <a:ext uri="{FF2B5EF4-FFF2-40B4-BE49-F238E27FC236}">
                <a16:creationId xmlns:a16="http://schemas.microsoft.com/office/drawing/2014/main" id="{BD650997-FC5A-2CDF-2704-B2B872BCE12B}"/>
              </a:ext>
            </a:extLst>
          </p:cNvPr>
          <p:cNvGrpSpPr/>
          <p:nvPr/>
        </p:nvGrpSpPr>
        <p:grpSpPr>
          <a:xfrm>
            <a:off x="5318006" y="2439527"/>
            <a:ext cx="1607442" cy="1597157"/>
            <a:chOff x="293893" y="4102100"/>
            <a:chExt cx="1607442" cy="1770972"/>
          </a:xfrm>
        </p:grpSpPr>
        <p:cxnSp>
          <p:nvCxnSpPr>
            <p:cNvPr id="59" name="Straight Connector 58">
              <a:extLst>
                <a:ext uri="{FF2B5EF4-FFF2-40B4-BE49-F238E27FC236}">
                  <a16:creationId xmlns:a16="http://schemas.microsoft.com/office/drawing/2014/main" id="{27969DB9-3730-F5CC-2C34-F7FC8E951AB1}"/>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60" name="Rectangle: Rounded Corners 59">
              <a:extLst>
                <a:ext uri="{FF2B5EF4-FFF2-40B4-BE49-F238E27FC236}">
                  <a16:creationId xmlns:a16="http://schemas.microsoft.com/office/drawing/2014/main" id="{36294B0A-CA24-F7A1-E666-03CCD8AB25DE}"/>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61" name="Oval 60">
              <a:extLst>
                <a:ext uri="{FF2B5EF4-FFF2-40B4-BE49-F238E27FC236}">
                  <a16:creationId xmlns:a16="http://schemas.microsoft.com/office/drawing/2014/main" id="{520D0806-9265-E97B-DACD-79CB85A78B00}"/>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2" name="Oval 61">
              <a:extLst>
                <a:ext uri="{FF2B5EF4-FFF2-40B4-BE49-F238E27FC236}">
                  <a16:creationId xmlns:a16="http://schemas.microsoft.com/office/drawing/2014/main" id="{E274F4E2-6CD6-1A52-CFDE-3C64D442FD30}"/>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3" name="Oval 62">
              <a:extLst>
                <a:ext uri="{FF2B5EF4-FFF2-40B4-BE49-F238E27FC236}">
                  <a16:creationId xmlns:a16="http://schemas.microsoft.com/office/drawing/2014/main" id="{B005724A-4BD0-7C36-2614-1194A741B1B8}"/>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Oval 63">
              <a:extLst>
                <a:ext uri="{FF2B5EF4-FFF2-40B4-BE49-F238E27FC236}">
                  <a16:creationId xmlns:a16="http://schemas.microsoft.com/office/drawing/2014/main" id="{DB075541-9D1C-65BE-1711-74DB2AB1C783}"/>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5" name="Oval 64">
              <a:extLst>
                <a:ext uri="{FF2B5EF4-FFF2-40B4-BE49-F238E27FC236}">
                  <a16:creationId xmlns:a16="http://schemas.microsoft.com/office/drawing/2014/main" id="{EB97FEC6-FCE6-9000-5010-430F2FBA54F1}"/>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6" name="Oval 65">
              <a:extLst>
                <a:ext uri="{FF2B5EF4-FFF2-40B4-BE49-F238E27FC236}">
                  <a16:creationId xmlns:a16="http://schemas.microsoft.com/office/drawing/2014/main" id="{85F83BD7-8442-F85E-2520-9F709D43CB82}"/>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2D4CA84-4588-9890-563A-2400A70B3693}"/>
                </a:ext>
              </a:extLst>
            </p:cNvPr>
            <p:cNvCxnSpPr>
              <a:cxnSpLocks/>
              <a:stCxn id="61" idx="4"/>
              <a:endCxn id="64"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7F603396-1813-7091-800A-EFB0DB0AE4DB}"/>
                </a:ext>
              </a:extLst>
            </p:cNvPr>
            <p:cNvCxnSpPr>
              <a:cxnSpLocks/>
              <a:stCxn id="61" idx="5"/>
              <a:endCxn id="65"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16AB270-0D6B-6E2C-EEE7-2F910A49E182}"/>
                </a:ext>
              </a:extLst>
            </p:cNvPr>
            <p:cNvCxnSpPr>
              <a:cxnSpLocks/>
              <a:stCxn id="61" idx="6"/>
              <a:endCxn id="66"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297FF5AA-F510-5129-AADD-693CB154062B}"/>
                </a:ext>
              </a:extLst>
            </p:cNvPr>
            <p:cNvCxnSpPr>
              <a:cxnSpLocks/>
              <a:stCxn id="62" idx="5"/>
              <a:endCxn id="66"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E5B93952-F618-85B3-8E6C-6B9EA64ECB44}"/>
                </a:ext>
              </a:extLst>
            </p:cNvPr>
            <p:cNvCxnSpPr>
              <a:cxnSpLocks/>
              <a:stCxn id="63" idx="4"/>
              <a:endCxn id="66"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37E2D4D-7FB2-79EB-6892-2F69DDB152EB}"/>
                </a:ext>
              </a:extLst>
            </p:cNvPr>
            <p:cNvCxnSpPr>
              <a:cxnSpLocks/>
              <a:stCxn id="63" idx="3"/>
              <a:endCxn id="65"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6EA6DD85-2C91-619C-A6F2-D260A4C6A336}"/>
                </a:ext>
              </a:extLst>
            </p:cNvPr>
            <p:cNvCxnSpPr>
              <a:cxnSpLocks/>
              <a:stCxn id="62" idx="3"/>
              <a:endCxn id="64"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72D4EBEF-6919-5FDF-7FEF-A0A37A5AC7B9}"/>
                </a:ext>
              </a:extLst>
            </p:cNvPr>
            <p:cNvCxnSpPr>
              <a:cxnSpLocks/>
              <a:stCxn id="63" idx="2"/>
              <a:endCxn id="64"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E30B6324-DAFD-BD8D-3515-F0E6B09B3999}"/>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
        <p:nvSpPr>
          <p:cNvPr id="76" name="Arrow: Curved Right 75">
            <a:extLst>
              <a:ext uri="{FF2B5EF4-FFF2-40B4-BE49-F238E27FC236}">
                <a16:creationId xmlns:a16="http://schemas.microsoft.com/office/drawing/2014/main" id="{CF77C245-FCA6-834E-F203-F05738FF63E1}"/>
              </a:ext>
            </a:extLst>
          </p:cNvPr>
          <p:cNvSpPr/>
          <p:nvPr/>
        </p:nvSpPr>
        <p:spPr>
          <a:xfrm>
            <a:off x="4404172" y="2760742"/>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77" name="Arrow: Curved Right 76">
            <a:extLst>
              <a:ext uri="{FF2B5EF4-FFF2-40B4-BE49-F238E27FC236}">
                <a16:creationId xmlns:a16="http://schemas.microsoft.com/office/drawing/2014/main" id="{17E565C4-3C93-9019-D26F-49F56CD30EBF}"/>
              </a:ext>
            </a:extLst>
          </p:cNvPr>
          <p:cNvSpPr/>
          <p:nvPr/>
        </p:nvSpPr>
        <p:spPr>
          <a:xfrm rot="10800000">
            <a:off x="7107763" y="2662267"/>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85" name="Picture 84">
            <a:extLst>
              <a:ext uri="{FF2B5EF4-FFF2-40B4-BE49-F238E27FC236}">
                <a16:creationId xmlns:a16="http://schemas.microsoft.com/office/drawing/2014/main" id="{33810B68-66CE-62C0-04D1-60AB66BE8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84" y="4125881"/>
            <a:ext cx="1055722" cy="492523"/>
          </a:xfrm>
          <a:prstGeom prst="rect">
            <a:avLst/>
          </a:prstGeom>
        </p:spPr>
      </p:pic>
    </p:spTree>
    <p:extLst>
      <p:ext uri="{BB962C8B-B14F-4D97-AF65-F5344CB8AC3E}">
        <p14:creationId xmlns:p14="http://schemas.microsoft.com/office/powerpoint/2010/main" val="1994561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851922"/>
            <a:ext cx="9144000" cy="1938992"/>
          </a:xfrm>
          <a:prstGeom prst="rect">
            <a:avLst/>
          </a:prstGeom>
          <a:noFill/>
        </p:spPr>
        <p:txBody>
          <a:bodyPr wrap="square" rtlCol="0">
            <a:spAutoFit/>
          </a:bodyPr>
          <a:lstStyle/>
          <a:p>
            <a:r>
              <a:rPr lang="en-US" sz="3000" dirty="0"/>
              <a:t>In very simple terms, you can think of a</a:t>
            </a:r>
            <a:r>
              <a:rPr lang="en-US" sz="3000" b="1" dirty="0"/>
              <a:t> machine learning algorithm </a:t>
            </a:r>
            <a:r>
              <a:rPr lang="en-US" sz="3000" dirty="0"/>
              <a:t>(e.g., neural networks) </a:t>
            </a:r>
            <a:r>
              <a:rPr lang="en-US" sz="3000" b="1" dirty="0">
                <a:solidFill>
                  <a:srgbClr val="00B050"/>
                </a:solidFill>
              </a:rPr>
              <a:t>as a function that can tune its variables in order to correctly map its inputs to some outputs</a:t>
            </a:r>
            <a:r>
              <a:rPr lang="en-US" sz="3000" dirty="0"/>
              <a:t>.</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7494230" y="184066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sp>
        <p:nvSpPr>
          <p:cNvPr id="27" name="Arrow: Curved Right 26">
            <a:extLst>
              <a:ext uri="{FF2B5EF4-FFF2-40B4-BE49-F238E27FC236}">
                <a16:creationId xmlns:a16="http://schemas.microsoft.com/office/drawing/2014/main" id="{72113059-2BED-8B98-8EB1-E3060D4E2727}"/>
              </a:ext>
            </a:extLst>
          </p:cNvPr>
          <p:cNvSpPr/>
          <p:nvPr/>
        </p:nvSpPr>
        <p:spPr>
          <a:xfrm>
            <a:off x="1011042" y="192337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8" name="Arrow: Curved Right 27">
            <a:extLst>
              <a:ext uri="{FF2B5EF4-FFF2-40B4-BE49-F238E27FC236}">
                <a16:creationId xmlns:a16="http://schemas.microsoft.com/office/drawing/2014/main" id="{0FC59921-2298-8C5B-6625-2B63715C0223}"/>
              </a:ext>
            </a:extLst>
          </p:cNvPr>
          <p:cNvSpPr/>
          <p:nvPr/>
        </p:nvSpPr>
        <p:spPr>
          <a:xfrm rot="10800000">
            <a:off x="4599739" y="1820290"/>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9" name="Arrow: Curved Right 28">
            <a:extLst>
              <a:ext uri="{FF2B5EF4-FFF2-40B4-BE49-F238E27FC236}">
                <a16:creationId xmlns:a16="http://schemas.microsoft.com/office/drawing/2014/main" id="{34EBA7D5-6A44-828E-6717-F0682ADD81C8}"/>
              </a:ext>
            </a:extLst>
          </p:cNvPr>
          <p:cNvSpPr/>
          <p:nvPr/>
        </p:nvSpPr>
        <p:spPr>
          <a:xfrm>
            <a:off x="6645997" y="1945939"/>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30" name="Arrow: Curved Right 29">
            <a:extLst>
              <a:ext uri="{FF2B5EF4-FFF2-40B4-BE49-F238E27FC236}">
                <a16:creationId xmlns:a16="http://schemas.microsoft.com/office/drawing/2014/main" id="{BD1E37EB-25E4-465B-D82D-5D8BFCF24E26}"/>
              </a:ext>
            </a:extLst>
          </p:cNvPr>
          <p:cNvSpPr/>
          <p:nvPr/>
        </p:nvSpPr>
        <p:spPr>
          <a:xfrm rot="10800000">
            <a:off x="10291150" y="191876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31" name="Picture 30">
            <a:extLst>
              <a:ext uri="{FF2B5EF4-FFF2-40B4-BE49-F238E27FC236}">
                <a16:creationId xmlns:a16="http://schemas.microsoft.com/office/drawing/2014/main" id="{A443CB32-A4C6-AC7A-67CF-AF81C23B6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285" y="3359399"/>
            <a:ext cx="1055722" cy="492523"/>
          </a:xfrm>
          <a:prstGeom prst="rect">
            <a:avLst/>
          </a:prstGeom>
        </p:spPr>
      </p:pic>
      <p:pic>
        <p:nvPicPr>
          <p:cNvPr id="32" name="Picture 31">
            <a:extLst>
              <a:ext uri="{FF2B5EF4-FFF2-40B4-BE49-F238E27FC236}">
                <a16:creationId xmlns:a16="http://schemas.microsoft.com/office/drawing/2014/main" id="{0A9446BC-8901-4C78-886E-3B9B7955D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328" y="3426148"/>
            <a:ext cx="1055722" cy="492523"/>
          </a:xfrm>
          <a:prstGeom prst="rect">
            <a:avLst/>
          </a:prstGeom>
        </p:spPr>
      </p:pic>
      <p:pic>
        <p:nvPicPr>
          <p:cNvPr id="33" name="Picture 32" descr="A diagram of a network&#10;&#10;Description automatically generated">
            <a:extLst>
              <a:ext uri="{FF2B5EF4-FFF2-40B4-BE49-F238E27FC236}">
                <a16:creationId xmlns:a16="http://schemas.microsoft.com/office/drawing/2014/main" id="{2E6C02CA-DBF7-9C00-8C5A-9F7BAFFC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562" y="1305584"/>
            <a:ext cx="2834620" cy="2061542"/>
          </a:xfrm>
          <a:prstGeom prst="rect">
            <a:avLst/>
          </a:prstGeom>
        </p:spPr>
      </p:pic>
    </p:spTree>
    <p:extLst>
      <p:ext uri="{BB962C8B-B14F-4D97-AF65-F5344CB8AC3E}">
        <p14:creationId xmlns:p14="http://schemas.microsoft.com/office/powerpoint/2010/main" val="360391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896148" y="3949624"/>
            <a:ext cx="9144000" cy="1938992"/>
          </a:xfrm>
          <a:prstGeom prst="rect">
            <a:avLst/>
          </a:prstGeom>
          <a:noFill/>
        </p:spPr>
        <p:txBody>
          <a:bodyPr wrap="square" rtlCol="0">
            <a:spAutoFit/>
          </a:bodyPr>
          <a:lstStyle/>
          <a:p>
            <a:r>
              <a:rPr lang="en-US" sz="3000" dirty="0"/>
              <a:t>As we will see, the training process to </a:t>
            </a:r>
            <a:r>
              <a:rPr lang="en-US" sz="3000" b="1" dirty="0"/>
              <a:t>teach our machine learning algorithm </a:t>
            </a:r>
            <a:r>
              <a:rPr lang="en-US" sz="3000" dirty="0"/>
              <a:t>(e.g., neural network) 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6693645" y="178877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pic>
        <p:nvPicPr>
          <p:cNvPr id="7" name="Picture 6" descr="A diagram of a network&#10;&#10;Description automatically generated">
            <a:extLst>
              <a:ext uri="{FF2B5EF4-FFF2-40B4-BE49-F238E27FC236}">
                <a16:creationId xmlns:a16="http://schemas.microsoft.com/office/drawing/2014/main" id="{25029990-1FD6-A384-9ECD-CD0AE2213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155" y="1430658"/>
            <a:ext cx="2834620" cy="2061542"/>
          </a:xfrm>
          <a:prstGeom prst="rect">
            <a:avLst/>
          </a:prstGeom>
        </p:spPr>
      </p:pic>
    </p:spTree>
    <p:extLst>
      <p:ext uri="{BB962C8B-B14F-4D97-AF65-F5344CB8AC3E}">
        <p14:creationId xmlns:p14="http://schemas.microsoft.com/office/powerpoint/2010/main" val="378439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0" dirty="0">
                <a:solidFill>
                  <a:srgbClr val="252C33"/>
                </a:solidFill>
                <a:effectLst/>
                <a:latin typeface="Calibri Light (Headings)"/>
              </a:rPr>
              <a:t>Outline</a:t>
            </a: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270710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6" name="Picture 5" descr="A person using a phone&#10;&#10;Description automatically generated">
            <a:extLst>
              <a:ext uri="{FF2B5EF4-FFF2-40B4-BE49-F238E27FC236}">
                <a16:creationId xmlns:a16="http://schemas.microsoft.com/office/drawing/2014/main" id="{FA8F82DE-B94B-E19B-4A37-79695D9E2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226" y="1479858"/>
            <a:ext cx="4115739" cy="238712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6527277" cy="4247317"/>
          </a:xfrm>
          <a:prstGeom prst="rect">
            <a:avLst/>
          </a:prstGeom>
          <a:noFill/>
        </p:spPr>
        <p:txBody>
          <a:bodyPr wrap="square" rtlCol="0">
            <a:spAutoFit/>
          </a:bodyPr>
          <a:lstStyle/>
          <a:p>
            <a:pPr marL="342900" indent="-342900">
              <a:buAutoNum type="arabicPeriod"/>
            </a:pPr>
            <a:r>
              <a:rPr lang="en-US" sz="3000" b="1" dirty="0">
                <a:solidFill>
                  <a:srgbClr val="0070C0"/>
                </a:solidFill>
                <a:latin typeface="Calibri Light (Headings)"/>
              </a:rPr>
              <a:t>Social Media Features</a:t>
            </a:r>
          </a:p>
          <a:p>
            <a:pPr marL="342900" indent="-342900">
              <a:buAutoNum type="arabicPeriod"/>
            </a:pPr>
            <a:endParaRPr lang="en-US" sz="3000" dirty="0">
              <a:latin typeface="Calibri Light (Headings)"/>
            </a:endParaRPr>
          </a:p>
          <a:p>
            <a:r>
              <a:rPr lang="en-US" sz="3000" dirty="0">
                <a:latin typeface="Calibri Light (Headings)"/>
              </a:rPr>
              <a:t>Facebook notices and records your activities, chats, likes, and comments, and the time you spend on specific kinds of posts. Machine learning learns from your own experience and makes friends and page suggestions for your profile.</a:t>
            </a:r>
          </a:p>
          <a:p>
            <a:endParaRPr lang="en-PH" sz="3000" dirty="0">
              <a:latin typeface="Calibri Light (Headings)"/>
            </a:endParaRPr>
          </a:p>
        </p:txBody>
      </p:sp>
    </p:spTree>
    <p:extLst>
      <p:ext uri="{BB962C8B-B14F-4D97-AF65-F5344CB8AC3E}">
        <p14:creationId xmlns:p14="http://schemas.microsoft.com/office/powerpoint/2010/main" val="389651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4247317"/>
          </a:xfrm>
          <a:prstGeom prst="rect">
            <a:avLst/>
          </a:prstGeom>
          <a:noFill/>
        </p:spPr>
        <p:txBody>
          <a:bodyPr wrap="square" rtlCol="0">
            <a:spAutoFit/>
          </a:bodyPr>
          <a:lstStyle/>
          <a:p>
            <a:r>
              <a:rPr lang="en-US" sz="3000" b="1" dirty="0">
                <a:solidFill>
                  <a:srgbClr val="0070C0"/>
                </a:solidFill>
                <a:latin typeface="Calibri Light (Headings)"/>
              </a:rPr>
              <a:t>2. Product Recommendation</a:t>
            </a:r>
          </a:p>
          <a:p>
            <a:pPr marL="342900" indent="-342900">
              <a:buAutoNum type="arabicPeriod"/>
            </a:pPr>
            <a:endParaRPr lang="en-US" sz="2400" dirty="0">
              <a:latin typeface="Calibri Light (Headings)"/>
            </a:endParaRPr>
          </a:p>
          <a:p>
            <a:r>
              <a:rPr lang="en-US" sz="2400" dirty="0">
                <a:latin typeface="Calibri Light (Headings)"/>
              </a:rPr>
              <a:t>Product recommendation is one of the stark features of almost every e-commerce website today, which is an advanced application of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purchases, searching patterns, and cart history, and then make product recommendations.</a:t>
            </a:r>
            <a:endParaRPr lang="en-PH" sz="2400" dirty="0">
              <a:latin typeface="Calibri Light (Headings)"/>
            </a:endParaRPr>
          </a:p>
        </p:txBody>
      </p:sp>
      <p:pic>
        <p:nvPicPr>
          <p:cNvPr id="9" name="Picture 8" descr="A computer with a screen showing a website&#10;&#10;Description automatically generated">
            <a:extLst>
              <a:ext uri="{FF2B5EF4-FFF2-40B4-BE49-F238E27FC236}">
                <a16:creationId xmlns:a16="http://schemas.microsoft.com/office/drawing/2014/main" id="{AC421F10-393B-4081-1028-1946604C9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395" y="1288556"/>
            <a:ext cx="4111718" cy="2120781"/>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ABB3B146-19BD-48F1-1EC2-96AEA2168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800" y="3588740"/>
            <a:ext cx="4111718" cy="237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195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3. Video Recommendation</a:t>
            </a:r>
          </a:p>
          <a:p>
            <a:pPr marL="342900" indent="-342900">
              <a:buAutoNum type="arabicPeriod"/>
            </a:pPr>
            <a:endParaRPr lang="en-US" sz="2400" dirty="0">
              <a:latin typeface="Calibri Light (Headings)"/>
            </a:endParaRPr>
          </a:p>
          <a:p>
            <a:r>
              <a:rPr lang="en-US" sz="2400" dirty="0">
                <a:latin typeface="Calibri Light (Headings)"/>
              </a:rPr>
              <a:t>Video recommendation is also one of the features of video sharing websites which is using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videos watched, searching patterns history, and then make suggested video recommendations.</a:t>
            </a:r>
            <a:endParaRPr lang="en-PH" sz="2400" dirty="0">
              <a:latin typeface="Calibri Light (Headings)"/>
            </a:endParaRPr>
          </a:p>
        </p:txBody>
      </p:sp>
      <p:pic>
        <p:nvPicPr>
          <p:cNvPr id="5" name="Picture 4" descr="A group of people standing in a line&#10;&#10;Description automatically generated">
            <a:extLst>
              <a:ext uri="{FF2B5EF4-FFF2-40B4-BE49-F238E27FC236}">
                <a16:creationId xmlns:a16="http://schemas.microsoft.com/office/drawing/2014/main" id="{F502C200-26E6-EAB2-5FBA-2409408AB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7798" y="2212248"/>
            <a:ext cx="4635245" cy="24335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79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4. </a:t>
            </a:r>
            <a:r>
              <a:rPr lang="en-US" sz="3000" b="1" i="0" dirty="0">
                <a:solidFill>
                  <a:srgbClr val="0070C0"/>
                </a:solidFill>
                <a:effectLst/>
                <a:latin typeface="Calibri Light (Headings)"/>
              </a:rPr>
              <a:t>Image recognition</a:t>
            </a:r>
            <a:endParaRPr lang="en-US" sz="3000" b="1" dirty="0">
              <a:solidFill>
                <a:srgbClr val="0070C0"/>
              </a:solidFill>
              <a:latin typeface="Calibri Light (Headings)"/>
            </a:endParaRPr>
          </a:p>
          <a:p>
            <a:r>
              <a:rPr lang="en-US" sz="2400" b="0" i="0" dirty="0">
                <a:effectLst/>
                <a:latin typeface="Calibri Light (Headings)"/>
              </a:rPr>
              <a:t> </a:t>
            </a:r>
          </a:p>
          <a:p>
            <a:r>
              <a:rPr lang="en-US" sz="2400" dirty="0">
                <a:latin typeface="Calibri Light (Headings)"/>
              </a:rPr>
              <a:t>A</a:t>
            </a:r>
            <a:r>
              <a:rPr lang="en-US" sz="2400" b="0" i="0" dirty="0">
                <a:effectLst/>
                <a:latin typeface="Calibri Light (Headings)"/>
              </a:rPr>
              <a:t>n approach for cataloging and detecting a feature or an object in the digital image, is one of the most significant and notable machine learning techniques. This technique is being adopted for further analysis, such as </a:t>
            </a:r>
            <a:r>
              <a:rPr lang="en-US" sz="2400" b="0" i="0" u="none" strike="noStrike" dirty="0">
                <a:effectLst/>
                <a:latin typeface="Calibri Light (Headings)"/>
              </a:rPr>
              <a:t>pattern recognition</a:t>
            </a:r>
            <a:r>
              <a:rPr lang="en-US" sz="2400" b="0" i="0" dirty="0">
                <a:effectLst/>
                <a:latin typeface="Calibri Light (Headings)"/>
              </a:rPr>
              <a:t>, face detection, object detection and face recognition.</a:t>
            </a:r>
            <a:endParaRPr lang="en-PH" sz="2400" dirty="0">
              <a:latin typeface="Calibri Light (Headings)"/>
            </a:endParaRPr>
          </a:p>
        </p:txBody>
      </p:sp>
      <p:pic>
        <p:nvPicPr>
          <p:cNvPr id="5" name="Picture 4" descr="A face scan on a screen&#10;&#10;Description automatically generated">
            <a:extLst>
              <a:ext uri="{FF2B5EF4-FFF2-40B4-BE49-F238E27FC236}">
                <a16:creationId xmlns:a16="http://schemas.microsoft.com/office/drawing/2014/main" id="{1DCBF985-0965-EC3D-37B8-74212438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213" y="1304991"/>
            <a:ext cx="2835808" cy="2124009"/>
          </a:xfrm>
          <a:prstGeom prst="rect">
            <a:avLst/>
          </a:prstGeom>
          <a:effectLst>
            <a:outerShdw blurRad="50800" dist="38100" dir="2700000" algn="tl" rotWithShape="0">
              <a:prstClr val="black">
                <a:alpha val="40000"/>
              </a:prstClr>
            </a:outerShdw>
          </a:effectLst>
        </p:spPr>
      </p:pic>
      <p:pic>
        <p:nvPicPr>
          <p:cNvPr id="8" name="Picture 7" descr="A group of people standing on a street&#10;&#10;Description automatically generated">
            <a:extLst>
              <a:ext uri="{FF2B5EF4-FFF2-40B4-BE49-F238E27FC236}">
                <a16:creationId xmlns:a16="http://schemas.microsoft.com/office/drawing/2014/main" id="{849C1542-382F-18A6-D4BE-D3EEFF046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679" y="3722266"/>
            <a:ext cx="3779375" cy="21240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280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442322" y="1467203"/>
            <a:ext cx="6431891" cy="3231654"/>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Language Translation</a:t>
            </a:r>
          </a:p>
          <a:p>
            <a:endParaRPr lang="en-US" sz="2400" b="1" dirty="0">
              <a:latin typeface="Calibri Light (Headings)"/>
            </a:endParaRPr>
          </a:p>
          <a:p>
            <a:r>
              <a:rPr lang="en-US" sz="3000" b="0" i="0" dirty="0">
                <a:effectLst/>
                <a:latin typeface="Calibri Light (Headings)"/>
              </a:rPr>
              <a:t>One of the most common machine learning applications is language translation. The technology behind the translation tool is </a:t>
            </a:r>
            <a:r>
              <a:rPr lang="en-US" sz="3000" b="1" i="0" dirty="0">
                <a:solidFill>
                  <a:srgbClr val="0070C0"/>
                </a:solidFill>
                <a:effectLst/>
                <a:latin typeface="Calibri Light (Headings)"/>
              </a:rPr>
              <a:t>called machine translation</a:t>
            </a:r>
            <a:r>
              <a:rPr lang="en-US" sz="3000" b="0" i="0" dirty="0">
                <a:effectLst/>
                <a:latin typeface="Calibri Light (Headings)"/>
              </a:rPr>
              <a:t>. </a:t>
            </a:r>
          </a:p>
        </p:txBody>
      </p:sp>
      <p:pic>
        <p:nvPicPr>
          <p:cNvPr id="6" name="Picture 5" descr="A black and white sign&#10;&#10;Description automatically generated">
            <a:extLst>
              <a:ext uri="{FF2B5EF4-FFF2-40B4-BE49-F238E27FC236}">
                <a16:creationId xmlns:a16="http://schemas.microsoft.com/office/drawing/2014/main" id="{BC7C71CD-927E-8959-6F2D-DEAC4E6B6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428" y="2347196"/>
            <a:ext cx="3990975" cy="2390775"/>
          </a:xfrm>
          <a:prstGeom prst="rect">
            <a:avLst/>
          </a:prstGeom>
        </p:spPr>
      </p:pic>
    </p:spTree>
    <p:extLst>
      <p:ext uri="{BB962C8B-B14F-4D97-AF65-F5344CB8AC3E}">
        <p14:creationId xmlns:p14="http://schemas.microsoft.com/office/powerpoint/2010/main" val="1926893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88BDCA587B344BBA6CB1A93FAE6998" ma:contentTypeVersion="2" ma:contentTypeDescription="Create a new document." ma:contentTypeScope="" ma:versionID="7a8e4b6720badb2566a0cfeddfaf2856">
  <xsd:schema xmlns:xsd="http://www.w3.org/2001/XMLSchema" xmlns:xs="http://www.w3.org/2001/XMLSchema" xmlns:p="http://schemas.microsoft.com/office/2006/metadata/properties" xmlns:ns2="ba111d12-426d-4af0-bcb6-460e36974645" targetNamespace="http://schemas.microsoft.com/office/2006/metadata/properties" ma:root="true" ma:fieldsID="989b05398519136c88ba0a8d54e3c3da" ns2:_="">
    <xsd:import namespace="ba111d12-426d-4af0-bcb6-460e369746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11d12-426d-4af0-bcb6-460e36974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F14CA-9E7F-410C-99DF-E0FAFDE78C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C1A3F1B-CE3A-47AB-9F84-47E786467973}">
  <ds:schemaRefs>
    <ds:schemaRef ds:uri="http://schemas.microsoft.com/sharepoint/v3/contenttype/forms"/>
  </ds:schemaRefs>
</ds:datastoreItem>
</file>

<file path=customXml/itemProps3.xml><?xml version="1.0" encoding="utf-8"?>
<ds:datastoreItem xmlns:ds="http://schemas.openxmlformats.org/officeDocument/2006/customXml" ds:itemID="{D622FF19-6ECD-4B79-A412-9430824D2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111d12-426d-4af0-bcb6-460e36974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1478</TotalTime>
  <Words>2475</Words>
  <Application>Microsoft Macintosh PowerPoint</Application>
  <PresentationFormat>Widescreen</PresentationFormat>
  <Paragraphs>558</Paragraphs>
  <Slides>38</Slides>
  <Notes>38</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Calibri Light (Headings)</vt:lpstr>
      <vt:lpstr>Cambria Math</vt:lpstr>
      <vt:lpstr>Charter</vt:lpstr>
      <vt:lpstr>Consolas</vt:lpstr>
      <vt:lpstr>Wingdings</vt:lpstr>
      <vt:lpstr>Office Theme</vt:lpstr>
      <vt:lpstr>Introduction to Machine Learning</vt:lpstr>
      <vt:lpstr>PowerPoint Presentation</vt:lpstr>
      <vt:lpstr>PowerPoint Presentation</vt:lpstr>
      <vt:lpstr>PowerPoint Presentation</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PowerPoint Presentation</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Traditional Programming Paradigm</vt:lpstr>
      <vt:lpstr>Machine Learning Paradigm</vt:lpstr>
      <vt:lpstr>Traditional Programming vs Machine Learning </vt:lpstr>
      <vt:lpstr>Traditional Programming vs Machine Learning </vt:lpstr>
      <vt:lpstr>Traditional Programming vs Machine Learning </vt:lpstr>
      <vt:lpstr>Traditional Programming Approach</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Ponio, Elizer Jr</cp:lastModifiedBy>
  <cp:revision>238</cp:revision>
  <dcterms:created xsi:type="dcterms:W3CDTF">2022-05-11T03:47:05Z</dcterms:created>
  <dcterms:modified xsi:type="dcterms:W3CDTF">2023-08-23T23:36:12Z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0x0101007188BDCA587B344BBA6CB1A93FAE6998</vt:lpwstr>
  </property>
</Properties>
</file>